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92" r:id="rId4"/>
    <p:sldId id="274" r:id="rId6"/>
    <p:sldId id="295" r:id="rId7"/>
    <p:sldId id="294" r:id="rId8"/>
    <p:sldId id="278" r:id="rId9"/>
    <p:sldId id="302" r:id="rId10"/>
    <p:sldId id="303" r:id="rId11"/>
    <p:sldId id="286" r:id="rId12"/>
    <p:sldId id="296" r:id="rId13"/>
    <p:sldId id="297" r:id="rId14"/>
    <p:sldId id="264" r:id="rId15"/>
    <p:sldId id="298" r:id="rId16"/>
    <p:sldId id="299" r:id="rId17"/>
    <p:sldId id="281" r:id="rId18"/>
    <p:sldId id="300" r:id="rId19"/>
    <p:sldId id="269" r:id="rId20"/>
    <p:sldId id="301" r:id="rId21"/>
    <p:sldId id="270" r:id="rId22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8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/>
          <p:nvPr>
            <p:ph type="sldImg" idx="2"/>
          </p:nvPr>
        </p:nvSpPr>
        <p:spPr/>
        <p:txBody>
          <a:bodyPr/>
          <a:p/>
        </p:txBody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幻灯片图像占位符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6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5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6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  <p:sp>
        <p:nvSpPr>
          <p:cNvPr id="67" name="内容占位符 6"/>
          <p:cNvSpPr>
            <a:spLocks noGrp="1"/>
          </p:cNvSpPr>
          <p:nvPr>
            <p:ph sz="quarter" idx="13"/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末尾幻灯片"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1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  <p:sp>
        <p:nvSpPr>
          <p:cNvPr id="17" name="标题 1"/>
          <p:cNvSpPr>
            <a:spLocks noGrp="1"/>
          </p:cNvSpPr>
          <p:nvPr>
            <p:ph type="title" hasCustomPrompt="1"/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内容占位符 2"/>
          <p:cNvSpPr>
            <a:spLocks noGrp="1"/>
          </p:cNvSpPr>
          <p:nvPr>
            <p:ph idx="1"/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>
            <p:ph type="title" hasCustomPrompt="1"/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2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2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27" name="内容占位符 2"/>
          <p:cNvSpPr>
            <a:spLocks noGrp="1"/>
          </p:cNvSpPr>
          <p:nvPr>
            <p:ph sz="half" idx="1"/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28" name="内容占位符 3"/>
          <p:cNvSpPr>
            <a:spLocks noGrp="1"/>
          </p:cNvSpPr>
          <p:nvPr>
            <p:ph sz="half" idx="2"/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3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4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35" name="内容占位符 3"/>
          <p:cNvSpPr>
            <a:spLocks noGrp="1"/>
          </p:cNvSpPr>
          <p:nvPr>
            <p:ph sz="half" idx="2"/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6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37" name="内容占位符 5"/>
          <p:cNvSpPr>
            <a:spLocks noGrp="1"/>
          </p:cNvSpPr>
          <p:nvPr>
            <p:ph sz="quarter" idx="4"/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8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39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0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4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4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9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图片与标题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图片占位符 2"/>
          <p:cNvSpPr>
            <a:spLocks noGrp="1"/>
          </p:cNvSpPr>
          <p:nvPr>
            <p:ph type="pic" idx="1"/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52" name="文本占位符 3"/>
          <p:cNvSpPr>
            <a:spLocks noGrp="1"/>
          </p:cNvSpPr>
          <p:nvPr>
            <p:ph type="body" sz="half" idx="2"/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3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/>
            </a:fld>
            <a:endParaRPr lang="zh-CN" altLang="en-US" dirty="0"/>
          </a:p>
        </p:txBody>
      </p:sp>
      <p:sp>
        <p:nvSpPr>
          <p:cNvPr id="54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5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/>
            </a:fld>
            <a:endParaRPr lang="zh-CN" altLang="en-US"/>
          </a:p>
        </p:txBody>
      </p:sp>
      <p:sp>
        <p:nvSpPr>
          <p:cNvPr id="56" name="标题 8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竖排标题与文本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59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6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44.jpeg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1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9.jpeg"/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7.jpeg"/><Relationship Id="rId7" Type="http://schemas.openxmlformats.org/officeDocument/2006/relationships/image" Target="../media/image59.png"/><Relationship Id="rId6" Type="http://schemas.openxmlformats.org/officeDocument/2006/relationships/image" Target="../media/image55.png"/><Relationship Id="rId5" Type="http://schemas.openxmlformats.org/officeDocument/2006/relationships/image" Target="../media/image58.jpeg"/><Relationship Id="rId4" Type="http://schemas.openxmlformats.org/officeDocument/2006/relationships/image" Target="../media/image10.png"/><Relationship Id="rId3" Type="http://schemas.openxmlformats.org/officeDocument/2006/relationships/image" Target="../media/image57.jpeg"/><Relationship Id="rId2" Type="http://schemas.openxmlformats.org/officeDocument/2006/relationships/image" Target="../media/image11.png"/><Relationship Id="rId1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0.png"/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2.png"/><Relationship Id="rId3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8" Type="http://schemas.openxmlformats.org/officeDocument/2006/relationships/image" Target="../media/image8.png"/><Relationship Id="rId7" Type="http://schemas.openxmlformats.org/officeDocument/2006/relationships/image" Target="../media/image7.jpe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6" Type="http://schemas.openxmlformats.org/officeDocument/2006/relationships/notesSlide" Target="../notesSlides/notesSlide1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24.png"/><Relationship Id="rId23" Type="http://schemas.openxmlformats.org/officeDocument/2006/relationships/image" Target="../media/image23.png"/><Relationship Id="rId22" Type="http://schemas.openxmlformats.org/officeDocument/2006/relationships/image" Target="../media/image22.png"/><Relationship Id="rId21" Type="http://schemas.openxmlformats.org/officeDocument/2006/relationships/image" Target="../media/image21.jpeg"/><Relationship Id="rId20" Type="http://schemas.openxmlformats.org/officeDocument/2006/relationships/image" Target="../media/image20.png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1.jpeg"/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.png"/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tags" Target="../tags/tag6.xml"/><Relationship Id="rId7" Type="http://schemas.openxmlformats.org/officeDocument/2006/relationships/image" Target="../media/image15.png"/><Relationship Id="rId6" Type="http://schemas.openxmlformats.org/officeDocument/2006/relationships/tags" Target="../tags/tag5.xml"/><Relationship Id="rId5" Type="http://schemas.openxmlformats.org/officeDocument/2006/relationships/image" Target="../media/image16.png"/><Relationship Id="rId4" Type="http://schemas.openxmlformats.org/officeDocument/2006/relationships/tags" Target="../tags/tag4.xml"/><Relationship Id="rId3" Type="http://schemas.openxmlformats.org/officeDocument/2006/relationships/image" Target="../media/image29.png"/><Relationship Id="rId24" Type="http://schemas.openxmlformats.org/officeDocument/2006/relationships/notesSlide" Target="../notesSlides/notesSlide3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tags" Target="../tags/tag3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3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1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03550" y="672465"/>
            <a:ext cx="9549009" cy="2060411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4400" b="0">
                <a:cs typeface="+mj-lt"/>
              </a:rPr>
              <a:t>     </a:t>
            </a:r>
            <a:r>
              <a:rPr lang="en-US" altLang="zh-CN" sz="36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</a:rPr>
              <a:t> 2-Pillar  Wall Mounted Pergola</a:t>
            </a:r>
            <a:br>
              <a:rPr lang="en-US" altLang="zh-CN" sz="36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</a:rPr>
            </a:br>
            <a:r>
              <a:rPr lang="en-US" altLang="zh-CN" sz="36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</a:rPr>
              <a:t>         </a:t>
            </a:r>
            <a:r>
              <a:rPr lang="en-US" altLang="zh-CN" sz="28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</a:rPr>
              <a:t>    </a:t>
            </a:r>
            <a:r>
              <a:rPr lang="en-US" altLang="zh-CN" sz="28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  <a:sym typeface="Wonder Arial" panose="00000500000000000000" charset="0"/>
              </a:rPr>
              <a:t>Retractable     Pergola</a:t>
            </a:r>
            <a:br>
              <a:rPr lang="en-US" altLang="zh-CN" sz="28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  <a:sym typeface="Wonder Arial" panose="00000500000000000000" charset="0"/>
              </a:rPr>
            </a:br>
            <a:r>
              <a:rPr lang="en-US" altLang="zh-CN" sz="28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  <a:sym typeface="Wonder Arial" panose="00000500000000000000" charset="0"/>
              </a:rPr>
              <a:t>           </a:t>
            </a:r>
            <a:r>
              <a:rPr lang="zh-CN" altLang="en-US" sz="28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  <a:sym typeface="Wonder Arial" panose="00000500000000000000" charset="0"/>
              </a:rPr>
              <a:t>Installation </a:t>
            </a:r>
            <a:r>
              <a:rPr lang="en-US" altLang="zh-CN" sz="28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  <a:sym typeface="Wonder Arial" panose="00000500000000000000" charset="0"/>
              </a:rPr>
              <a:t> Manual</a:t>
            </a:r>
            <a:br>
              <a:rPr lang="en-US" altLang="zh-CN" sz="3600">
                <a:latin typeface="Original Garamond Std Italic" panose="02010600010101010101" charset="-122"/>
                <a:ea typeface="Original Garamond Std Italic" panose="02010600010101010101" charset="-122"/>
                <a:cs typeface="Wonder Arial" panose="00000500000000000000" charset="0"/>
                <a:sym typeface="Wonder Arial" panose="00000500000000000000" charset="0"/>
              </a:rPr>
            </a:br>
            <a:endParaRPr lang="en-US" sz="3600">
              <a:latin typeface="Original Garamond Std Italic" panose="02010600010101010101" charset="-122"/>
              <a:ea typeface="Original Garamond Std Italic" panose="02010600010101010101" charset="-122"/>
              <a:cs typeface="Wonder Arial" panose="00000500000000000000" charset="0"/>
              <a:sym typeface="Wonder Arial" panose="00000500000000000000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3360" y="3560400"/>
            <a:ext cx="9799200" cy="1472400"/>
          </a:xfrm>
        </p:spPr>
        <p:txBody>
          <a:bodyPr>
            <a:normAutofit/>
          </a:bodyPr>
          <a:p>
            <a:r>
              <a:rPr lang="en-US" altLang="zh-CN" sz="2800" b="1">
                <a:latin typeface="微软雅黑 Light" panose="020B0502040204020203" charset="-122"/>
                <a:ea typeface="微软雅黑 Light" panose="020B0502040204020203" charset="-122"/>
                <a:cs typeface="+mj-lt"/>
              </a:rPr>
              <a:t>     </a:t>
            </a:r>
            <a:endParaRPr lang="zh-CN" altLang="en-US" sz="2800" b="1">
              <a:latin typeface="Original Garamond Std Italic" panose="02010600010101010101" charset="-122"/>
              <a:ea typeface="Original Garamond Std Italic" panose="02010600010101010101" charset="-122"/>
              <a:cs typeface="+mj-lt"/>
            </a:endParaRPr>
          </a:p>
        </p:txBody>
      </p:sp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719195" y="5013325"/>
            <a:ext cx="945515" cy="4787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en-US" altLang="zh-CN"/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791585" y="2493010"/>
            <a:ext cx="5231765" cy="35680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文本框 8"/>
          <p:cNvSpPr txBox="1"/>
          <p:nvPr/>
        </p:nvSpPr>
        <p:spPr>
          <a:xfrm>
            <a:off x="263525" y="269875"/>
            <a:ext cx="9114155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6.  Us</a:t>
            </a:r>
            <a:r>
              <a:rPr lang="en-US" altLang="zh-CN" sz="1600">
                <a:latin typeface="+mn-ea"/>
                <a:sym typeface="+mn-ea"/>
              </a:rPr>
              <a:t>e the 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sym typeface="+mn-ea"/>
              </a:rPr>
              <a:t>6# </a:t>
            </a:r>
            <a:r>
              <a:rPr lang="en-US" altLang="zh-CN" sz="1600">
                <a:latin typeface="+mn-ea"/>
                <a:sym typeface="+mn-ea"/>
              </a:rPr>
              <a:t>screw to tightly fix the rail together.</a:t>
            </a:r>
            <a:endParaRPr lang="en-US" altLang="zh-CN" sz="1600">
              <a:latin typeface="+mn-ea"/>
            </a:endParaRPr>
          </a:p>
          <a:p>
            <a:endParaRPr lang="zh-CN" altLang="en-US" sz="1600"/>
          </a:p>
        </p:txBody>
      </p:sp>
      <p:cxnSp>
        <p:nvCxnSpPr>
          <p:cNvPr id="155" name="直接连接符 28"/>
          <p:cNvCxnSpPr/>
          <p:nvPr/>
        </p:nvCxnSpPr>
        <p:spPr>
          <a:xfrm flipV="1">
            <a:off x="347980" y="555625"/>
            <a:ext cx="8367395" cy="374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文本框 23"/>
          <p:cNvSpPr txBox="1"/>
          <p:nvPr/>
        </p:nvSpPr>
        <p:spPr>
          <a:xfrm>
            <a:off x="8030845" y="883920"/>
            <a:ext cx="2888615" cy="9582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endParaRPr lang="en-US" altLang="zh-CN" sz="1400">
              <a:latin typeface="+mn-ea"/>
            </a:endParaRPr>
          </a:p>
        </p:txBody>
      </p:sp>
      <p:pic>
        <p:nvPicPr>
          <p:cNvPr id="157" name="图片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72450" y="1450340"/>
            <a:ext cx="2311400" cy="2197735"/>
          </a:xfrm>
          <a:prstGeom prst="roundRect">
            <a:avLst/>
          </a:prstGeom>
        </p:spPr>
      </p:pic>
      <p:sp>
        <p:nvSpPr>
          <p:cNvPr id="159" name="圆角矩形 33"/>
          <p:cNvSpPr/>
          <p:nvPr/>
        </p:nvSpPr>
        <p:spPr>
          <a:xfrm>
            <a:off x="7844155" y="838835"/>
            <a:ext cx="3532505" cy="5342890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0" name="图片 7" descr="18"/>
          <p:cNvPicPr>
            <a:picLocks noChangeAspect="1"/>
          </p:cNvPicPr>
          <p:nvPr/>
        </p:nvPicPr>
        <p:blipFill>
          <a:blip r:embed="rId2"/>
          <a:srcRect t="1472"/>
          <a:stretch>
            <a:fillRect/>
          </a:stretch>
        </p:blipFill>
        <p:spPr>
          <a:xfrm>
            <a:off x="437515" y="4223385"/>
            <a:ext cx="3178810" cy="1896110"/>
          </a:xfrm>
          <a:prstGeom prst="roundRect">
            <a:avLst/>
          </a:prstGeom>
        </p:spPr>
      </p:pic>
      <p:pic>
        <p:nvPicPr>
          <p:cNvPr id="16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394585" y="1948815"/>
            <a:ext cx="1362710" cy="2036445"/>
          </a:xfrm>
          <a:prstGeom prst="roundRect">
            <a:avLst/>
          </a:prstGeom>
        </p:spPr>
      </p:pic>
      <p:sp>
        <p:nvSpPr>
          <p:cNvPr id="162" name="圆角矩形 14"/>
          <p:cNvSpPr/>
          <p:nvPr/>
        </p:nvSpPr>
        <p:spPr>
          <a:xfrm>
            <a:off x="407670" y="1052830"/>
            <a:ext cx="3532505" cy="5342890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65" name="直接箭头连接符 16"/>
          <p:cNvCxnSpPr/>
          <p:nvPr/>
        </p:nvCxnSpPr>
        <p:spPr>
          <a:xfrm flipH="1">
            <a:off x="1757045" y="2907665"/>
            <a:ext cx="1076960" cy="21850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66" name="文本框 1"/>
          <p:cNvSpPr txBox="1"/>
          <p:nvPr/>
        </p:nvSpPr>
        <p:spPr>
          <a:xfrm>
            <a:off x="619760" y="1127125"/>
            <a:ext cx="29451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200" b="1">
                <a:latin typeface="+mn-ea"/>
                <a:sym typeface="+mn-ea"/>
              </a:rPr>
              <a:t>                        Check! </a:t>
            </a:r>
            <a:endParaRPr lang="en-US" altLang="zh-CN" sz="1200" b="1">
              <a:latin typeface="+mn-ea"/>
              <a:sym typeface="+mn-ea"/>
            </a:endParaRPr>
          </a:p>
          <a:p>
            <a:r>
              <a:rPr lang="en-US" altLang="zh-CN" sz="1200">
                <a:latin typeface="+mn-ea"/>
                <a:sym typeface="+mn-ea"/>
              </a:rPr>
              <a:t>Every blades on two side has rollers. Make usre it goes into the  </a:t>
            </a:r>
            <a:r>
              <a:rPr lang="en-US" altLang="zh-CN" sz="1200" b="1" u="sng">
                <a:solidFill>
                  <a:schemeClr val="accent1"/>
                </a:solidFill>
                <a:latin typeface="+mn-ea"/>
                <a:sym typeface="+mn-ea"/>
              </a:rPr>
              <a:t>U-groove. </a:t>
            </a:r>
            <a:endParaRPr lang="en-US" altLang="zh-CN" sz="1200" b="1" u="sng">
              <a:solidFill>
                <a:schemeClr val="accent1"/>
              </a:solidFill>
              <a:latin typeface="+mn-ea"/>
              <a:sym typeface="+mn-ea"/>
            </a:endParaRPr>
          </a:p>
        </p:txBody>
      </p:sp>
      <p:pic>
        <p:nvPicPr>
          <p:cNvPr id="167" name="图片 26"/>
          <p:cNvPicPr>
            <a:picLocks noChangeAspect="1"/>
          </p:cNvPicPr>
          <p:nvPr/>
        </p:nvPicPr>
        <p:blipFill>
          <a:blip r:embed="rId4"/>
          <a:srcRect l="861" t="-16" r="-861" b="16"/>
          <a:stretch>
            <a:fillRect/>
          </a:stretch>
        </p:blipFill>
        <p:spPr>
          <a:xfrm>
            <a:off x="7956550" y="3863975"/>
            <a:ext cx="3062605" cy="2164715"/>
          </a:xfrm>
          <a:prstGeom prst="roundRect">
            <a:avLst/>
          </a:prstGeom>
        </p:spPr>
      </p:pic>
      <p:pic>
        <p:nvPicPr>
          <p:cNvPr id="169" name="图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690" y="1823085"/>
            <a:ext cx="1351915" cy="176784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70" name="直接箭头连接符 4"/>
          <p:cNvCxnSpPr/>
          <p:nvPr/>
        </p:nvCxnSpPr>
        <p:spPr>
          <a:xfrm flipH="1">
            <a:off x="1211580" y="2872740"/>
            <a:ext cx="172720" cy="189865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2" name="文本框 5"/>
          <p:cNvSpPr txBox="1"/>
          <p:nvPr/>
        </p:nvSpPr>
        <p:spPr>
          <a:xfrm>
            <a:off x="6024245" y="2420620"/>
            <a:ext cx="183007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400">
                <a:latin typeface="+mn-ea"/>
                <a:sym typeface="+mn-ea"/>
              </a:rPr>
              <a:t> </a:t>
            </a:r>
            <a:r>
              <a:rPr lang="en-US" altLang="zh-CN" sz="1400" b="1">
                <a:solidFill>
                  <a:schemeClr val="accent1"/>
                </a:solidFill>
                <a:latin typeface="+mn-ea"/>
                <a:sym typeface="+mn-ea"/>
              </a:rPr>
              <a:t>6# </a:t>
            </a:r>
            <a:r>
              <a:rPr lang="en-US" altLang="zh-CN" sz="1400" b="1">
                <a:latin typeface="+mn-ea"/>
                <a:sym typeface="+mn-ea"/>
              </a:rPr>
              <a:t>screw here.</a:t>
            </a:r>
            <a:endParaRPr lang="en-US" altLang="zh-CN" sz="1400" b="1"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8390" y="1212215"/>
            <a:ext cx="742950" cy="938530"/>
          </a:xfrm>
          <a:prstGeom prst="rect">
            <a:avLst/>
          </a:prstGeom>
        </p:spPr>
      </p:pic>
      <p:pic>
        <p:nvPicPr>
          <p:cNvPr id="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5775" y="2872740"/>
            <a:ext cx="3427730" cy="254127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箭头连接符 4"/>
          <p:cNvCxnSpPr/>
          <p:nvPr/>
        </p:nvCxnSpPr>
        <p:spPr>
          <a:xfrm flipH="1">
            <a:off x="5603875" y="2132330"/>
            <a:ext cx="636270" cy="122491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3973195" y="3776980"/>
            <a:ext cx="250825" cy="12065"/>
          </a:xfrm>
          <a:prstGeom prst="straightConnector1">
            <a:avLst/>
          </a:prstGeom>
          <a:ln w="31750" cap="rnd">
            <a:solidFill>
              <a:schemeClr val="accent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7680325" y="3851910"/>
            <a:ext cx="250825" cy="12065"/>
          </a:xfrm>
          <a:prstGeom prst="straightConnector1">
            <a:avLst/>
          </a:prstGeom>
          <a:ln w="31750" cap="rnd">
            <a:solidFill>
              <a:schemeClr val="accent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图片 16"/>
          <p:cNvPicPr>
            <a:picLocks noChangeAspect="1"/>
          </p:cNvPicPr>
          <p:nvPr/>
        </p:nvPicPr>
        <p:blipFill>
          <a:blip r:embed="rId1"/>
          <a:srcRect r="12215" b="39141"/>
          <a:stretch>
            <a:fillRect/>
          </a:stretch>
        </p:blipFill>
        <p:spPr>
          <a:xfrm>
            <a:off x="6941185" y="2197100"/>
            <a:ext cx="3618865" cy="2096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5" name="图片 15"/>
          <p:cNvPicPr>
            <a:picLocks noChangeAspect="1"/>
          </p:cNvPicPr>
          <p:nvPr/>
        </p:nvPicPr>
        <p:blipFill>
          <a:blip r:embed="rId2"/>
          <a:srcRect r="9778" b="55418"/>
          <a:stretch>
            <a:fillRect/>
          </a:stretch>
        </p:blipFill>
        <p:spPr>
          <a:xfrm>
            <a:off x="689610" y="2197100"/>
            <a:ext cx="3749675" cy="18078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6" name="文本框 18"/>
          <p:cNvSpPr txBox="1"/>
          <p:nvPr/>
        </p:nvSpPr>
        <p:spPr>
          <a:xfrm>
            <a:off x="1499235" y="776605"/>
            <a:ext cx="6386195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r>
              <a:rPr lang="en-US" sz="1600">
                <a:solidFill>
                  <a:schemeClr val="tx1"/>
                </a:solidFill>
              </a:rPr>
              <a:t>Put</a:t>
            </a:r>
            <a:r>
              <a:rPr lang="en-US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2#</a:t>
            </a:r>
            <a:r>
              <a:rPr lang="en-US" sz="1600">
                <a:solidFill>
                  <a:schemeClr val="tx1"/>
                </a:solidFill>
              </a:rPr>
              <a:t> screw </a:t>
            </a:r>
            <a:r>
              <a:rPr lang="en-US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first</a:t>
            </a:r>
            <a:r>
              <a:rPr lang="zh-CN" altLang="en-US" sz="1600">
                <a:solidFill>
                  <a:schemeClr val="tx1"/>
                </a:solidFill>
              </a:rPr>
              <a:t>，</a:t>
            </a:r>
            <a:r>
              <a:rPr lang="en-US" altLang="zh-CN" sz="1600">
                <a:solidFill>
                  <a:schemeClr val="tx1"/>
                </a:solidFill>
              </a:rPr>
              <a:t>then load the </a:t>
            </a:r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second-to-last blade .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177" name="直接连接符 21"/>
          <p:cNvCxnSpPr/>
          <p:nvPr/>
        </p:nvCxnSpPr>
        <p:spPr>
          <a:xfrm>
            <a:off x="479425" y="620395"/>
            <a:ext cx="561657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文本框 39"/>
          <p:cNvSpPr txBox="1"/>
          <p:nvPr/>
        </p:nvSpPr>
        <p:spPr>
          <a:xfrm>
            <a:off x="479425" y="260350"/>
            <a:ext cx="6226175" cy="287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7. </a:t>
            </a:r>
            <a:r>
              <a:rPr lang="en-US" sz="1600">
                <a:solidFill>
                  <a:schemeClr val="tx1"/>
                </a:solidFill>
                <a:latin typeface="+mj-ea"/>
                <a:ea typeface="+mj-ea"/>
              </a:rPr>
              <a:t>Install</a:t>
            </a:r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 2# screw, </a:t>
            </a:r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before </a:t>
            </a:r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you load the 2nd-to-last blade.</a:t>
            </a:r>
            <a:endParaRPr lang="en-US" altLang="zh-CN" sz="160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79" name="文本框 9"/>
          <p:cNvSpPr txBox="1"/>
          <p:nvPr/>
        </p:nvSpPr>
        <p:spPr>
          <a:xfrm>
            <a:off x="8573135" y="4941570"/>
            <a:ext cx="1742440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chemeClr val="tx1"/>
                </a:solidFill>
              </a:rPr>
              <a:t>2nd-to-last blade</a:t>
            </a:r>
            <a:endParaRPr lang="en-US" altLang="zh-CN" sz="1600">
              <a:solidFill>
                <a:schemeClr val="tx1"/>
              </a:solidFill>
            </a:endParaRPr>
          </a:p>
        </p:txBody>
      </p:sp>
      <p:cxnSp>
        <p:nvCxnSpPr>
          <p:cNvPr id="180" name="直接箭头连接符 13"/>
          <p:cNvCxnSpPr/>
          <p:nvPr/>
        </p:nvCxnSpPr>
        <p:spPr>
          <a:xfrm>
            <a:off x="9119235" y="3901440"/>
            <a:ext cx="635" cy="89598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1" name="直接箭头连接符 1"/>
          <p:cNvCxnSpPr/>
          <p:nvPr/>
        </p:nvCxnSpPr>
        <p:spPr>
          <a:xfrm flipH="1">
            <a:off x="3913505" y="2327275"/>
            <a:ext cx="1263650" cy="132207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2" name="直接箭头连接符 4"/>
          <p:cNvCxnSpPr/>
          <p:nvPr/>
        </p:nvCxnSpPr>
        <p:spPr>
          <a:xfrm flipV="1">
            <a:off x="4914265" y="3649345"/>
            <a:ext cx="1958975" cy="2603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83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5088255" y="1165225"/>
            <a:ext cx="1008000" cy="136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8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文本框 8"/>
          <p:cNvSpPr txBox="1"/>
          <p:nvPr/>
        </p:nvSpPr>
        <p:spPr>
          <a:xfrm>
            <a:off x="695325" y="332740"/>
            <a:ext cx="34283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8. Load the last Blades. </a:t>
            </a:r>
            <a:endParaRPr lang="en-US" altLang="zh-CN" sz="2800"/>
          </a:p>
        </p:txBody>
      </p:sp>
      <p:cxnSp>
        <p:nvCxnSpPr>
          <p:cNvPr id="186" name="直接连接符 28"/>
          <p:cNvCxnSpPr/>
          <p:nvPr/>
        </p:nvCxnSpPr>
        <p:spPr>
          <a:xfrm flipV="1">
            <a:off x="724535" y="692785"/>
            <a:ext cx="2562860" cy="209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8" name="图片 17" descr="最尾叶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15760" y="2041525"/>
            <a:ext cx="3161030" cy="2654300"/>
          </a:xfrm>
          <a:prstGeom prst="rect">
            <a:avLst/>
          </a:prstGeom>
        </p:spPr>
      </p:pic>
      <p:sp>
        <p:nvSpPr>
          <p:cNvPr id="190" name="椭圆 20"/>
          <p:cNvSpPr/>
          <p:nvPr/>
        </p:nvSpPr>
        <p:spPr>
          <a:xfrm>
            <a:off x="7603490" y="2776855"/>
            <a:ext cx="739140" cy="63627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3" name="文本框 4"/>
          <p:cNvSpPr txBox="1"/>
          <p:nvPr/>
        </p:nvSpPr>
        <p:spPr>
          <a:xfrm>
            <a:off x="8155305" y="3324225"/>
            <a:ext cx="1455420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</a:rPr>
              <a:t>U-groove</a:t>
            </a:r>
            <a:endParaRPr lang="en-US" altLang="zh-CN" sz="1600">
              <a:solidFill>
                <a:schemeClr val="accent1"/>
              </a:solidFill>
            </a:endParaRPr>
          </a:p>
        </p:txBody>
      </p:sp>
      <p:cxnSp>
        <p:nvCxnSpPr>
          <p:cNvPr id="194" name="直接箭头连接符 5"/>
          <p:cNvCxnSpPr/>
          <p:nvPr/>
        </p:nvCxnSpPr>
        <p:spPr>
          <a:xfrm flipH="1" flipV="1">
            <a:off x="8027670" y="3161030"/>
            <a:ext cx="401955" cy="32956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5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839470" y="2348865"/>
            <a:ext cx="3528695" cy="2664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2477" b="37281"/>
          <a:stretch>
            <a:fillRect/>
          </a:stretch>
        </p:blipFill>
        <p:spPr>
          <a:xfrm>
            <a:off x="911225" y="2279650"/>
            <a:ext cx="4816475" cy="2092960"/>
          </a:xfrm>
          <a:prstGeom prst="rect">
            <a:avLst/>
          </a:prstGeom>
        </p:spPr>
      </p:pic>
      <p:sp>
        <p:nvSpPr>
          <p:cNvPr id="191" name="文本框 21"/>
          <p:cNvSpPr txBox="1"/>
          <p:nvPr/>
        </p:nvSpPr>
        <p:spPr>
          <a:xfrm>
            <a:off x="2407920" y="2493010"/>
            <a:ext cx="1455420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>
                    <a:lumMod val="50000"/>
                  </a:schemeClr>
                </a:solidFill>
              </a:rPr>
              <a:t>the last blade</a:t>
            </a:r>
            <a:endParaRPr lang="en-US" altLang="zh-CN" sz="160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92" name="直接箭头连接符 22"/>
          <p:cNvCxnSpPr/>
          <p:nvPr/>
        </p:nvCxnSpPr>
        <p:spPr>
          <a:xfrm>
            <a:off x="6816090" y="1772920"/>
            <a:ext cx="1007745" cy="100838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5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143885" y="1516380"/>
            <a:ext cx="5717540" cy="525145"/>
          </a:xfrm>
          <a:prstGeom prst="rect">
            <a:avLst/>
          </a:prstGeom>
          <a:solidFill>
            <a:srgbClr val="000000">
              <a:alpha val="0"/>
            </a:srgbClr>
          </a:solidFill>
          <a:ln w="12700" cmpd="sng">
            <a:noFill/>
            <a:prstDash val="solid"/>
          </a:ln>
        </p:spPr>
        <p:txBody>
          <a:bodyPr wrap="square" rtlCol="0" anchor="t">
            <a:noAutofit/>
          </a:bodyPr>
          <a:p>
            <a:pPr algn="l"/>
            <a:r>
              <a:rPr lang="en-US" altLang="zh-CN" sz="1600">
                <a:latin typeface="+mn-ea"/>
                <a:sym typeface="+mn-ea"/>
              </a:rPr>
              <a:t>Only the </a:t>
            </a:r>
            <a:r>
              <a:rPr lang="en-US" altLang="zh-CN" sz="1600" u="sng">
                <a:latin typeface="+mn-ea"/>
                <a:sym typeface="+mn-ea"/>
              </a:rPr>
              <a:t>last blade roller head</a:t>
            </a:r>
            <a:r>
              <a:rPr lang="en-US" altLang="zh-CN" sz="1600">
                <a:latin typeface="+mn-ea"/>
                <a:sym typeface="+mn-ea"/>
              </a:rPr>
              <a:t> is 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sym typeface="+mn-ea"/>
              </a:rPr>
              <a:t>above </a:t>
            </a:r>
            <a:r>
              <a:rPr lang="en-US" altLang="zh-CN" sz="1600">
                <a:latin typeface="+mn-ea"/>
                <a:sym typeface="+mn-ea"/>
              </a:rPr>
              <a:t>the  </a:t>
            </a:r>
            <a:r>
              <a:rPr lang="en-US" altLang="zh-CN" sz="1600" b="1" u="sng">
                <a:solidFill>
                  <a:schemeClr val="accent1"/>
                </a:solidFill>
                <a:latin typeface="+mn-ea"/>
                <a:sym typeface="+mn-ea"/>
              </a:rPr>
              <a:t>U-groove.</a:t>
            </a:r>
            <a:r>
              <a:rPr lang="en-US" altLang="zh-CN" sz="1400" b="1" u="sng">
                <a:solidFill>
                  <a:schemeClr val="accent1"/>
                </a:solidFill>
                <a:latin typeface="+mn-ea"/>
                <a:sym typeface="+mn-ea"/>
              </a:rPr>
              <a:t> </a:t>
            </a:r>
            <a:endParaRPr lang="en-US" altLang="zh-CN" sz="1400">
              <a:latin typeface="+mn-ea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29168" t="34374" r="13717" b="14207"/>
          <a:stretch>
            <a:fillRect/>
          </a:stretch>
        </p:blipFill>
        <p:spPr>
          <a:xfrm>
            <a:off x="767715" y="2092960"/>
            <a:ext cx="7115175" cy="4345940"/>
          </a:xfrm>
          <a:prstGeom prst="rect">
            <a:avLst/>
          </a:prstGeom>
        </p:spPr>
      </p:pic>
      <p:sp>
        <p:nvSpPr>
          <p:cNvPr id="6" name="矩形 3"/>
          <p:cNvSpPr/>
          <p:nvPr/>
        </p:nvSpPr>
        <p:spPr>
          <a:xfrm>
            <a:off x="7295515" y="396240"/>
            <a:ext cx="832485" cy="3448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5"/>
          <p:cNvSpPr txBox="1"/>
          <p:nvPr/>
        </p:nvSpPr>
        <p:spPr>
          <a:xfrm>
            <a:off x="429260" y="372745"/>
            <a:ext cx="63404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9.Link the Rail Chain by #7 Screws and steel wire ring . </a:t>
            </a:r>
            <a:endParaRPr lang="en-US" altLang="zh-CN" sz="2800"/>
          </a:p>
        </p:txBody>
      </p:sp>
      <p:cxnSp>
        <p:nvCxnSpPr>
          <p:cNvPr id="8" name="直接连接符 28"/>
          <p:cNvCxnSpPr/>
          <p:nvPr/>
        </p:nvCxnSpPr>
        <p:spPr>
          <a:xfrm>
            <a:off x="429260" y="731520"/>
            <a:ext cx="5636895" cy="698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12"/>
          <p:cNvSpPr txBox="1"/>
          <p:nvPr/>
        </p:nvSpPr>
        <p:spPr>
          <a:xfrm>
            <a:off x="1199515" y="5805170"/>
            <a:ext cx="5935980" cy="82994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r>
              <a:rPr lang="en-US" sz="160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*Please ensure that all steel rings are facing </a:t>
            </a:r>
            <a:r>
              <a:rPr lang="en-US" altLang="zh-CN" sz="160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the beam </a:t>
            </a:r>
            <a:r>
              <a:rPr lang="en-US" sz="160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</a:rPr>
              <a:t>to prevent any jamming. </a:t>
            </a:r>
            <a:endParaRPr lang="en-US" sz="160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endParaRPr lang="en-US" altLang="en-US" sz="1600" b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13" name="图片 18"/>
          <p:cNvPicPr>
            <a:picLocks noChangeAspect="1"/>
          </p:cNvPicPr>
          <p:nvPr/>
        </p:nvPicPr>
        <p:blipFill>
          <a:blip r:embed="rId2"/>
          <a:srcRect l="10189" b="44939"/>
          <a:stretch>
            <a:fillRect/>
          </a:stretch>
        </p:blipFill>
        <p:spPr>
          <a:xfrm>
            <a:off x="8060690" y="1268730"/>
            <a:ext cx="2896235" cy="12655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8846820" y="4100830"/>
            <a:ext cx="1324610" cy="1052195"/>
          </a:xfrm>
          <a:prstGeom prst="rect">
            <a:avLst/>
          </a:prstGeom>
        </p:spPr>
      </p:pic>
      <p:pic>
        <p:nvPicPr>
          <p:cNvPr id="15" name="图片 8"/>
          <p:cNvPicPr/>
          <p:nvPr/>
        </p:nvPicPr>
        <p:blipFill>
          <a:blip r:embed="rId4"/>
          <a:srcRect l="13649" t="39067" r="13974"/>
          <a:stretch>
            <a:fillRect/>
          </a:stretch>
        </p:blipFill>
        <p:spPr>
          <a:xfrm rot="10800000">
            <a:off x="8744585" y="5457825"/>
            <a:ext cx="1528445" cy="937260"/>
          </a:xfrm>
          <a:prstGeom prst="rect">
            <a:avLst/>
          </a:prstGeom>
        </p:spPr>
      </p:pic>
      <p:cxnSp>
        <p:nvCxnSpPr>
          <p:cNvPr id="16" name="直接箭头连接符 9"/>
          <p:cNvCxnSpPr/>
          <p:nvPr/>
        </p:nvCxnSpPr>
        <p:spPr>
          <a:xfrm flipH="1" flipV="1">
            <a:off x="6024245" y="3500755"/>
            <a:ext cx="2736215" cy="792480"/>
          </a:xfrm>
          <a:prstGeom prst="straightConnector1">
            <a:avLst/>
          </a:prstGeom>
          <a:ln w="31750" cap="rnd">
            <a:solidFill>
              <a:schemeClr val="accent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21"/>
          <p:cNvSpPr txBox="1"/>
          <p:nvPr/>
        </p:nvSpPr>
        <p:spPr>
          <a:xfrm>
            <a:off x="8548370" y="3679825"/>
            <a:ext cx="1455420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 7 screw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9" name="图片 22"/>
          <p:cNvPicPr/>
          <p:nvPr/>
        </p:nvPicPr>
        <p:blipFill>
          <a:blip r:embed="rId5"/>
          <a:stretch>
            <a:fillRect/>
          </a:stretch>
        </p:blipFill>
        <p:spPr>
          <a:xfrm>
            <a:off x="5132705" y="906145"/>
            <a:ext cx="1319530" cy="977265"/>
          </a:xfrm>
          <a:prstGeom prst="rect">
            <a:avLst/>
          </a:prstGeom>
        </p:spPr>
      </p:pic>
      <p:pic>
        <p:nvPicPr>
          <p:cNvPr id="20" name="图片 20"/>
          <p:cNvPicPr/>
          <p:nvPr/>
        </p:nvPicPr>
        <p:blipFill>
          <a:blip r:embed="rId6"/>
          <a:stretch>
            <a:fillRect/>
          </a:stretch>
        </p:blipFill>
        <p:spPr>
          <a:xfrm>
            <a:off x="3978910" y="948055"/>
            <a:ext cx="1076960" cy="935355"/>
          </a:xfrm>
          <a:prstGeom prst="rect">
            <a:avLst/>
          </a:prstGeom>
        </p:spPr>
      </p:pic>
      <p:sp>
        <p:nvSpPr>
          <p:cNvPr id="21" name="文本框 14"/>
          <p:cNvSpPr txBox="1"/>
          <p:nvPr/>
        </p:nvSpPr>
        <p:spPr>
          <a:xfrm>
            <a:off x="2484755" y="1212850"/>
            <a:ext cx="1381760" cy="27559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 anchor="t">
            <a:spAutoFit/>
          </a:bodyPr>
          <a:p>
            <a:pPr lvl="0" algn="ctr">
              <a:buClrTx/>
              <a:buSzTx/>
              <a:buFontTx/>
            </a:pPr>
            <a:r>
              <a:rPr lang="en-US" altLang="zh-CN" sz="1600">
                <a:solidFill>
                  <a:schemeClr val="accent1">
                    <a:lumMod val="50000"/>
                  </a:schemeClr>
                </a:solidFill>
                <a:sym typeface="+mn-ea"/>
              </a:rPr>
              <a:t>Chain wire</a:t>
            </a:r>
            <a:endParaRPr lang="en-US" altLang="zh-CN" sz="1600">
              <a:solidFill>
                <a:schemeClr val="accent1">
                  <a:lumMod val="50000"/>
                </a:schemeClr>
              </a:solidFill>
              <a:sym typeface="+mn-ea"/>
            </a:endParaRPr>
          </a:p>
        </p:txBody>
      </p:sp>
      <p:cxnSp>
        <p:nvCxnSpPr>
          <p:cNvPr id="22" name="直接箭头连接符 15"/>
          <p:cNvCxnSpPr/>
          <p:nvPr/>
        </p:nvCxnSpPr>
        <p:spPr>
          <a:xfrm>
            <a:off x="6426835" y="1416050"/>
            <a:ext cx="1718945" cy="34925"/>
          </a:xfrm>
          <a:prstGeom prst="straightConnector1">
            <a:avLst/>
          </a:prstGeom>
          <a:ln w="31750" cap="rnd">
            <a:solidFill>
              <a:schemeClr val="accent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9" name="圆角矩形 33"/>
          <p:cNvSpPr/>
          <p:nvPr/>
        </p:nvSpPr>
        <p:spPr>
          <a:xfrm>
            <a:off x="3863975" y="836295"/>
            <a:ext cx="2764790" cy="115506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圆角矩形 33"/>
          <p:cNvSpPr/>
          <p:nvPr/>
        </p:nvSpPr>
        <p:spPr>
          <a:xfrm>
            <a:off x="8703310" y="3645535"/>
            <a:ext cx="1659255" cy="285940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14"/>
          <p:cNvSpPr txBox="1"/>
          <p:nvPr/>
        </p:nvSpPr>
        <p:spPr>
          <a:xfrm>
            <a:off x="3899535" y="5516880"/>
            <a:ext cx="1381760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 anchor="t">
            <a:spAutoFit/>
          </a:bodyPr>
          <a:p>
            <a:pPr lvl="0" algn="ctr">
              <a:buClrTx/>
              <a:buSzTx/>
              <a:buFontTx/>
            </a:pPr>
            <a:r>
              <a:rPr lang="en-US" altLang="zh-CN" sz="1600">
                <a:solidFill>
                  <a:schemeClr val="accent5"/>
                </a:solidFill>
                <a:sym typeface="+mn-ea"/>
              </a:rPr>
              <a:t>Beam </a:t>
            </a:r>
            <a:endParaRPr lang="en-US" altLang="zh-CN" sz="1600">
              <a:solidFill>
                <a:schemeClr val="accent5"/>
              </a:solidFill>
              <a:sym typeface="+mn-ea"/>
            </a:endParaRPr>
          </a:p>
        </p:txBody>
      </p:sp>
      <p:sp>
        <p:nvSpPr>
          <p:cNvPr id="4" name="文本框 14"/>
          <p:cNvSpPr txBox="1"/>
          <p:nvPr/>
        </p:nvSpPr>
        <p:spPr>
          <a:xfrm>
            <a:off x="4224020" y="2435860"/>
            <a:ext cx="1381760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 anchor="t">
            <a:spAutoFit/>
          </a:bodyPr>
          <a:p>
            <a:pPr lvl="0" algn="ctr">
              <a:buClrTx/>
              <a:buSzTx/>
              <a:buFontTx/>
            </a:pPr>
            <a:r>
              <a:rPr lang="en-US" altLang="zh-CN" sz="1600">
                <a:solidFill>
                  <a:schemeClr val="accent5"/>
                </a:solidFill>
                <a:sym typeface="+mn-ea"/>
              </a:rPr>
              <a:t>Blade</a:t>
            </a:r>
            <a:endParaRPr lang="en-US" altLang="zh-CN" sz="1600">
              <a:solidFill>
                <a:schemeClr val="accent5"/>
              </a:solidFill>
              <a:sym typeface="+mn-ea"/>
            </a:endParaRPr>
          </a:p>
        </p:txBody>
      </p:sp>
      <p:sp>
        <p:nvSpPr>
          <p:cNvPr id="23" name="文本框 14"/>
          <p:cNvSpPr txBox="1"/>
          <p:nvPr/>
        </p:nvSpPr>
        <p:spPr>
          <a:xfrm>
            <a:off x="4079875" y="3349625"/>
            <a:ext cx="1381760" cy="52197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 anchor="t">
            <a:spAutoFit/>
          </a:bodyPr>
          <a:p>
            <a:pPr lvl="0" algn="ctr">
              <a:buClrTx/>
              <a:buSzTx/>
              <a:buFontTx/>
            </a:pPr>
            <a:r>
              <a:rPr lang="en-US" altLang="zh-CN" sz="1600">
                <a:solidFill>
                  <a:schemeClr val="accent5"/>
                </a:solidFill>
                <a:sym typeface="+mn-ea"/>
              </a:rPr>
              <a:t> </a:t>
            </a:r>
            <a:r>
              <a:rPr lang="en-US" altLang="zh-CN" sz="28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24" name="文本框 14"/>
          <p:cNvSpPr txBox="1"/>
          <p:nvPr/>
        </p:nvSpPr>
        <p:spPr>
          <a:xfrm>
            <a:off x="4150360" y="4231005"/>
            <a:ext cx="1381760" cy="64516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 anchor="t">
            <a:spAutoFit/>
          </a:bodyPr>
          <a:p>
            <a:pPr lvl="0" algn="ctr">
              <a:buClrTx/>
              <a:buSzTx/>
              <a:buFontTx/>
            </a:pPr>
            <a:r>
              <a:rPr lang="en-US" altLang="zh-CN" sz="1600">
                <a:solidFill>
                  <a:schemeClr val="accent5"/>
                </a:solidFill>
                <a:sym typeface="+mn-ea"/>
              </a:rPr>
              <a:t> </a:t>
            </a:r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×</a:t>
            </a:r>
            <a:endParaRPr lang="en-US" altLang="zh-CN" sz="3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1"/>
          <p:cNvSpPr txBox="1"/>
          <p:nvPr/>
        </p:nvSpPr>
        <p:spPr>
          <a:xfrm>
            <a:off x="424815" y="324485"/>
            <a:ext cx="34283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ym typeface="+mn-ea"/>
              </a:rPr>
              <a:t>10. Assembling the LED Light </a:t>
            </a:r>
            <a:endParaRPr lang="en-US" altLang="zh-CN" sz="2800"/>
          </a:p>
        </p:txBody>
      </p:sp>
      <p:cxnSp>
        <p:nvCxnSpPr>
          <p:cNvPr id="35" name="直接连接符 28"/>
          <p:cNvCxnSpPr/>
          <p:nvPr/>
        </p:nvCxnSpPr>
        <p:spPr>
          <a:xfrm>
            <a:off x="372745" y="727075"/>
            <a:ext cx="3022600" cy="698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7"/>
          <p:cNvSpPr txBox="1"/>
          <p:nvPr/>
        </p:nvSpPr>
        <p:spPr>
          <a:xfrm>
            <a:off x="372745" y="864870"/>
            <a:ext cx="6096000" cy="12020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>
                <a:latin typeface="+mn-ea"/>
              </a:rPr>
              <a:t>Step </a:t>
            </a:r>
            <a:r>
              <a:rPr lang="en-US" altLang="zh-CN" sz="2000">
                <a:latin typeface="Calibri" panose="020F0502020204030204" charset="0"/>
              </a:rPr>
              <a:t>① </a:t>
            </a:r>
            <a:r>
              <a:rPr lang="zh-CN" altLang="en-US" sz="1400">
                <a:latin typeface="+mn-ea"/>
              </a:rPr>
              <a:t>The LED light strip has </a:t>
            </a:r>
            <a:r>
              <a:rPr lang="en-US" altLang="zh-CN" sz="1400">
                <a:latin typeface="+mn-ea"/>
              </a:rPr>
              <a:t>been pre-installed. Simply connect the male and female connectors to form a square shape.</a:t>
            </a:r>
            <a:endParaRPr lang="en-US" altLang="zh-CN" sz="1400">
              <a:latin typeface="+mn-ea"/>
            </a:endParaRPr>
          </a:p>
          <a:p>
            <a:endParaRPr lang="en-US" altLang="zh-CN" sz="1400">
              <a:latin typeface="+mn-ea"/>
            </a:endParaRPr>
          </a:p>
        </p:txBody>
      </p:sp>
      <p:pic>
        <p:nvPicPr>
          <p:cNvPr id="37" name="图片 11"/>
          <p:cNvPicPr>
            <a:picLocks noChangeAspect="1"/>
          </p:cNvPicPr>
          <p:nvPr/>
        </p:nvPicPr>
        <p:blipFill>
          <a:blip r:embed="rId1"/>
          <a:srcRect l="-31" t="37542" r="46510" b="10573"/>
          <a:stretch>
            <a:fillRect/>
          </a:stretch>
        </p:blipFill>
        <p:spPr>
          <a:xfrm>
            <a:off x="5520055" y="4436745"/>
            <a:ext cx="1222375" cy="1049655"/>
          </a:xfrm>
          <a:prstGeom prst="roundRect">
            <a:avLst/>
          </a:prstGeom>
        </p:spPr>
      </p:pic>
      <p:pic>
        <p:nvPicPr>
          <p:cNvPr id="43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745" y="1844675"/>
            <a:ext cx="3416300" cy="3328670"/>
          </a:xfrm>
          <a:prstGeom prst="rect">
            <a:avLst/>
          </a:prstGeom>
        </p:spPr>
      </p:pic>
      <p:pic>
        <p:nvPicPr>
          <p:cNvPr id="2" name="图片 1" descr="WPS图片(1)(1)(1)(1)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605" y="1844675"/>
            <a:ext cx="5514340" cy="2461895"/>
          </a:xfrm>
          <a:prstGeom prst="rect">
            <a:avLst/>
          </a:prstGeom>
        </p:spPr>
      </p:pic>
      <p:cxnSp>
        <p:nvCxnSpPr>
          <p:cNvPr id="45" name="直接箭头连接符 13"/>
          <p:cNvCxnSpPr/>
          <p:nvPr/>
        </p:nvCxnSpPr>
        <p:spPr>
          <a:xfrm>
            <a:off x="7392035" y="3284855"/>
            <a:ext cx="2016125" cy="14414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839470" y="4736465"/>
            <a:ext cx="3277235" cy="1045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latin typeface="+mn-ea"/>
                <a:sym typeface="+mn-ea"/>
              </a:rPr>
              <a:t>Step</a:t>
            </a:r>
            <a:r>
              <a:rPr lang="en-US" altLang="zh-CN" sz="2000">
                <a:latin typeface="+mn-ea"/>
                <a:sym typeface="+mn-ea"/>
              </a:rPr>
              <a:t> </a:t>
            </a:r>
            <a:r>
              <a:rPr lang="en-US" altLang="zh-CN" sz="2000">
                <a:latin typeface="Calibri" panose="020F0502020204030204" charset="0"/>
                <a:sym typeface="+mn-ea"/>
              </a:rPr>
              <a:t>② </a:t>
            </a:r>
            <a:r>
              <a:rPr lang="en-US" altLang="zh-CN" sz="1400">
                <a:latin typeface="+mn-ea"/>
                <a:sym typeface="+mn-ea"/>
              </a:rPr>
              <a:t>One of the ports must be connected to the controller using the corresponding male or female connector.</a:t>
            </a:r>
            <a:endParaRPr lang="en-US" altLang="zh-CN" sz="1400">
              <a:latin typeface="+mn-ea"/>
              <a:sym typeface="+mn-ea"/>
            </a:endParaRPr>
          </a:p>
        </p:txBody>
      </p:sp>
      <p:cxnSp>
        <p:nvCxnSpPr>
          <p:cNvPr id="11" name="肘形连接符 10"/>
          <p:cNvCxnSpPr/>
          <p:nvPr/>
        </p:nvCxnSpPr>
        <p:spPr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10"/>
          <p:cNvSpPr txBox="1"/>
          <p:nvPr/>
        </p:nvSpPr>
        <p:spPr>
          <a:xfrm>
            <a:off x="6659880" y="116840"/>
            <a:ext cx="4724400" cy="21837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/>
              <a:t>Note:  </a:t>
            </a:r>
            <a:endParaRPr lang="en-US" altLang="zh-CN" sz="1200" b="1"/>
          </a:p>
          <a:p>
            <a:r>
              <a:rPr lang="en-US" altLang="zh-CN" sz="1200"/>
              <a:t>The control box is waterproof and low-voltage. </a:t>
            </a:r>
            <a:endParaRPr lang="en-US" altLang="zh-CN" sz="1200"/>
          </a:p>
          <a:p>
            <a:r>
              <a:rPr lang="en-US" altLang="zh-CN" sz="1200"/>
              <a:t>After connecting the power, straighten the cables and place the box inside the sink frame. </a:t>
            </a:r>
            <a:endParaRPr lang="en-US" altLang="zh-CN" sz="1200"/>
          </a:p>
          <a:p>
            <a:endParaRPr lang="en-US" altLang="zh-CN" sz="1200"/>
          </a:p>
          <a:p>
            <a:r>
              <a:rPr lang="en-US" altLang="zh-CN" sz="1200"/>
              <a:t>Once the wires are straightened, they are normally routed through the pillar to the inverter and power supply. </a:t>
            </a:r>
            <a:endParaRPr lang="en-US" altLang="zh-CN" sz="1200"/>
          </a:p>
          <a:p>
            <a:r>
              <a:rPr lang="en-US" altLang="zh-CN" sz="1200"/>
              <a:t>Please connect and power it according to the actual on-site conditions.</a:t>
            </a:r>
            <a:endParaRPr lang="en-US" altLang="zh-CN" sz="1200"/>
          </a:p>
          <a:p>
            <a:endParaRPr lang="en-US" altLang="zh-CN" sz="1400"/>
          </a:p>
          <a:p>
            <a:endParaRPr lang="en-US" altLang="zh-CN" sz="1400"/>
          </a:p>
        </p:txBody>
      </p:sp>
      <p:sp>
        <p:nvSpPr>
          <p:cNvPr id="5" name="文本框 10"/>
          <p:cNvSpPr txBox="1"/>
          <p:nvPr/>
        </p:nvSpPr>
        <p:spPr>
          <a:xfrm>
            <a:off x="6168390" y="5229225"/>
            <a:ext cx="153162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Male connector</a:t>
            </a:r>
            <a:endParaRPr lang="en-US" altLang="zh-CN" sz="1400"/>
          </a:p>
        </p:txBody>
      </p:sp>
      <p:sp>
        <p:nvSpPr>
          <p:cNvPr id="4" name="文本框 10"/>
          <p:cNvSpPr txBox="1"/>
          <p:nvPr/>
        </p:nvSpPr>
        <p:spPr>
          <a:xfrm>
            <a:off x="4224655" y="4736465"/>
            <a:ext cx="16198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Female connector</a:t>
            </a:r>
            <a:endParaRPr lang="en-US" altLang="zh-CN" sz="1400"/>
          </a:p>
        </p:txBody>
      </p:sp>
      <p:sp>
        <p:nvSpPr>
          <p:cNvPr id="6" name="文本框 10"/>
          <p:cNvSpPr txBox="1"/>
          <p:nvPr/>
        </p:nvSpPr>
        <p:spPr>
          <a:xfrm>
            <a:off x="7464425" y="5445125"/>
            <a:ext cx="44869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</a:rPr>
              <a:t>Step </a:t>
            </a:r>
            <a:r>
              <a:rPr lang="en-US" altLang="zh-CN">
                <a:solidFill>
                  <a:schemeClr val="tx1"/>
                </a:solidFill>
                <a:latin typeface="Calibri" panose="020F0502020204030204" charset="0"/>
              </a:rPr>
              <a:t>③</a:t>
            </a:r>
            <a:r>
              <a:rPr lang="en-US" altLang="zh-CN" sz="1400">
                <a:solidFill>
                  <a:schemeClr val="tx1"/>
                </a:solidFill>
              </a:rPr>
              <a:t> </a:t>
            </a:r>
            <a:r>
              <a:rPr lang="en-US" altLang="zh-CN" sz="1600">
                <a:solidFill>
                  <a:schemeClr val="tx1"/>
                </a:solidFill>
              </a:rPr>
              <a:t>Connect motor with Control Box. </a:t>
            </a: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159" name="圆角矩形 33"/>
          <p:cNvSpPr/>
          <p:nvPr/>
        </p:nvSpPr>
        <p:spPr>
          <a:xfrm>
            <a:off x="372745" y="836295"/>
            <a:ext cx="5970270" cy="71056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33"/>
          <p:cNvSpPr/>
          <p:nvPr/>
        </p:nvSpPr>
        <p:spPr>
          <a:xfrm>
            <a:off x="838835" y="4825365"/>
            <a:ext cx="3278505" cy="956310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圆角矩形 33"/>
          <p:cNvSpPr/>
          <p:nvPr/>
        </p:nvSpPr>
        <p:spPr>
          <a:xfrm>
            <a:off x="7509510" y="5372735"/>
            <a:ext cx="3989070" cy="55943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3186" b="49412"/>
          <a:stretch>
            <a:fillRect/>
          </a:stretch>
        </p:blipFill>
        <p:spPr>
          <a:xfrm>
            <a:off x="3575685" y="2396490"/>
            <a:ext cx="4379595" cy="2101850"/>
          </a:xfrm>
          <a:prstGeom prst="rect">
            <a:avLst/>
          </a:prstGeom>
        </p:spPr>
      </p:pic>
      <p:sp>
        <p:nvSpPr>
          <p:cNvPr id="24" name="文本框 17"/>
          <p:cNvSpPr txBox="1"/>
          <p:nvPr>
            <p:custDataLst>
              <p:tags r:id="rId2"/>
            </p:custDataLst>
          </p:nvPr>
        </p:nvSpPr>
        <p:spPr>
          <a:xfrm>
            <a:off x="5288280" y="1289685"/>
            <a:ext cx="1275080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r>
              <a:rPr lang="en-US" altLang="zh-CN" sz="1600">
                <a:solidFill>
                  <a:schemeClr val="tx1"/>
                </a:solidFill>
              </a:rPr>
              <a:t>1# screws </a:t>
            </a: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25" name="文本框 19"/>
          <p:cNvSpPr txBox="1"/>
          <p:nvPr>
            <p:custDataLst>
              <p:tags r:id="rId3"/>
            </p:custDataLst>
          </p:nvPr>
        </p:nvSpPr>
        <p:spPr>
          <a:xfrm>
            <a:off x="3085465" y="1811020"/>
            <a:ext cx="1520190" cy="33718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3# screws</a:t>
            </a:r>
            <a:endParaRPr lang="en-US" altLang="zh-CN" sz="1600">
              <a:solidFill>
                <a:schemeClr val="tx1"/>
              </a:solidFill>
              <a:latin typeface="+mj-ea"/>
              <a:ea typeface="+mj-ea"/>
            </a:endParaRPr>
          </a:p>
        </p:txBody>
      </p:sp>
      <p:cxnSp>
        <p:nvCxnSpPr>
          <p:cNvPr id="26" name="直接连接符 21"/>
          <p:cNvCxnSpPr/>
          <p:nvPr/>
        </p:nvCxnSpPr>
        <p:spPr>
          <a:xfrm>
            <a:off x="455295" y="520700"/>
            <a:ext cx="5713095" cy="4254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本框 39"/>
          <p:cNvSpPr txBox="1"/>
          <p:nvPr/>
        </p:nvSpPr>
        <p:spPr>
          <a:xfrm>
            <a:off x="455295" y="233045"/>
            <a:ext cx="6226175" cy="287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11.  </a:t>
            </a:r>
            <a:r>
              <a:rPr lang="zh-CN" altLang="en-US" sz="1600">
                <a:solidFill>
                  <a:schemeClr val="tx1"/>
                </a:solidFill>
                <a:latin typeface="+mj-ea"/>
                <a:ea typeface="+mj-ea"/>
              </a:rPr>
              <a:t>After installing all the blades</a:t>
            </a:r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, use 1#, 3# screws fixing.</a:t>
            </a:r>
            <a:endParaRPr lang="en-US" altLang="zh-CN" sz="160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31" name="图片 6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354445" y="634365"/>
            <a:ext cx="1179830" cy="14712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5460" y="1772920"/>
            <a:ext cx="1229995" cy="673100"/>
          </a:xfrm>
          <a:prstGeom prst="rect">
            <a:avLst/>
          </a:prstGeom>
        </p:spPr>
      </p:pic>
      <p:cxnSp>
        <p:nvCxnSpPr>
          <p:cNvPr id="29" name="直接箭头连接符 11"/>
          <p:cNvCxnSpPr/>
          <p:nvPr>
            <p:custDataLst>
              <p:tags r:id="rId7"/>
            </p:custDataLst>
          </p:nvPr>
        </p:nvCxnSpPr>
        <p:spPr>
          <a:xfrm flipH="1">
            <a:off x="4295775" y="1609725"/>
            <a:ext cx="1460500" cy="203517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5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箭头连接符 13"/>
          <p:cNvCxnSpPr/>
          <p:nvPr>
            <p:custDataLst>
              <p:tags r:id="rId8"/>
            </p:custDataLst>
          </p:nvPr>
        </p:nvCxnSpPr>
        <p:spPr>
          <a:xfrm flipH="1">
            <a:off x="3935730" y="1988820"/>
            <a:ext cx="5080" cy="169672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5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256270" y="2493010"/>
            <a:ext cx="5641975" cy="23380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600">
                <a:sym typeface="+mn-ea"/>
              </a:rPr>
              <a:t>Use </a:t>
            </a:r>
            <a:r>
              <a:rPr lang="en-US" altLang="zh-CN" sz="1600" b="1">
                <a:solidFill>
                  <a:schemeClr val="accent1"/>
                </a:solidFill>
                <a:sym typeface="+mn-ea"/>
              </a:rPr>
              <a:t>#1</a:t>
            </a:r>
            <a:r>
              <a:rPr lang="zh-CN" altLang="en-US" sz="1600" b="1">
                <a:solidFill>
                  <a:schemeClr val="accent1"/>
                </a:solidFill>
                <a:sym typeface="+mn-ea"/>
              </a:rPr>
              <a:t>，</a:t>
            </a:r>
            <a:r>
              <a:rPr lang="en-US" altLang="zh-CN" sz="1600" b="1">
                <a:solidFill>
                  <a:schemeClr val="accent1"/>
                </a:solidFill>
                <a:sym typeface="+mn-ea"/>
              </a:rPr>
              <a:t> #3  </a:t>
            </a:r>
            <a:r>
              <a:rPr lang="en-US" altLang="zh-CN" sz="1600">
                <a:sym typeface="+mn-ea"/>
              </a:rPr>
              <a:t>to screws fix the </a:t>
            </a:r>
            <a:endParaRPr lang="en-US" altLang="zh-CN" sz="1600">
              <a:sym typeface="+mn-ea"/>
            </a:endParaRPr>
          </a:p>
          <a:p>
            <a:r>
              <a:rPr lang="en-US" altLang="zh-CN" sz="1600">
                <a:sym typeface="+mn-ea"/>
              </a:rPr>
              <a:t>beam cover on top.</a:t>
            </a:r>
            <a:endParaRPr lang="en-US" altLang="zh-CN" sz="1600"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10"/>
          <p:cNvSpPr txBox="1"/>
          <p:nvPr/>
        </p:nvSpPr>
        <p:spPr>
          <a:xfrm>
            <a:off x="455295" y="4881880"/>
            <a:ext cx="4720590" cy="999490"/>
          </a:xfrm>
          <a:prstGeom prst="rect">
            <a:avLst/>
          </a:prstGeom>
          <a:noFill/>
          <a:ln>
            <a:noFill/>
            <a:prstDash val="dashDot"/>
          </a:ln>
        </p:spPr>
        <p:txBody>
          <a:bodyPr wrap="square" rtlCol="0">
            <a:noAutofit/>
          </a:bodyPr>
          <a:p>
            <a:pPr lvl="0" algn="l">
              <a:buClrTx/>
              <a:buSzTx/>
              <a:buFontTx/>
            </a:pP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Load two pieces aluminium block at opposite side of the motor ,by using one </a:t>
            </a:r>
            <a:r>
              <a:rPr lang="en-US" altLang="zh-CN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5#</a:t>
            </a:r>
            <a:r>
              <a:rPr lang="en-US" altLang="zh-CN" sz="16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screws and fix it.  </a:t>
            </a:r>
            <a:endParaRPr lang="en-US" altLang="zh-CN" sz="160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en-US" altLang="zh-CN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endParaRPr lang="en-US" altLang="zh-CN" sz="14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cxnSp>
        <p:nvCxnSpPr>
          <p:cNvPr id="49" name="直接连接符 28"/>
          <p:cNvCxnSpPr/>
          <p:nvPr/>
        </p:nvCxnSpPr>
        <p:spPr>
          <a:xfrm flipV="1">
            <a:off x="429260" y="680085"/>
            <a:ext cx="4392930" cy="5143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39"/>
          <p:cNvSpPr txBox="1"/>
          <p:nvPr/>
        </p:nvSpPr>
        <p:spPr>
          <a:xfrm>
            <a:off x="455295" y="233045"/>
            <a:ext cx="6226175" cy="287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12.  </a:t>
            </a:r>
            <a:r>
              <a:rPr lang="en-US" altLang="zh-CN" sz="1600">
                <a:solidFill>
                  <a:schemeClr val="tx1"/>
                </a:solidFill>
                <a:latin typeface="+mj-ea"/>
                <a:ea typeface="+mj-ea"/>
              </a:rPr>
              <a:t> Screw fix the block on top of the beam.</a:t>
            </a:r>
            <a:endParaRPr lang="en-US" altLang="zh-CN" sz="160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52" name="图片 2"/>
          <p:cNvPicPr>
            <a:picLocks noChangeAspect="1"/>
          </p:cNvPicPr>
          <p:nvPr/>
        </p:nvPicPr>
        <p:blipFill>
          <a:blip r:embed="rId1"/>
          <a:srcRect l="1109" b="20882"/>
          <a:stretch>
            <a:fillRect/>
          </a:stretch>
        </p:blipFill>
        <p:spPr>
          <a:xfrm>
            <a:off x="2351405" y="891540"/>
            <a:ext cx="3510280" cy="1948815"/>
          </a:xfrm>
          <a:prstGeom prst="rect">
            <a:avLst/>
          </a:prstGeom>
        </p:spPr>
      </p:pic>
      <p:pic>
        <p:nvPicPr>
          <p:cNvPr id="54" name="图片 16"/>
          <p:cNvPicPr/>
          <p:nvPr/>
        </p:nvPicPr>
        <p:blipFill>
          <a:blip r:embed="rId2"/>
          <a:srcRect t="36397" r="693"/>
          <a:stretch>
            <a:fillRect/>
          </a:stretch>
        </p:blipFill>
        <p:spPr>
          <a:xfrm>
            <a:off x="1591945" y="3726180"/>
            <a:ext cx="1187450" cy="1021715"/>
          </a:xfrm>
          <a:prstGeom prst="rect">
            <a:avLst/>
          </a:prstGeom>
        </p:spPr>
      </p:pic>
      <p:sp>
        <p:nvSpPr>
          <p:cNvPr id="55" name="文本框 24"/>
          <p:cNvSpPr txBox="1"/>
          <p:nvPr/>
        </p:nvSpPr>
        <p:spPr>
          <a:xfrm>
            <a:off x="580390" y="3982720"/>
            <a:ext cx="1137285" cy="3683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accent1"/>
                </a:solidFill>
              </a:rPr>
              <a:t>#5</a:t>
            </a:r>
            <a:endParaRPr lang="en-US" altLang="zh-CN" b="1">
              <a:solidFill>
                <a:schemeClr val="accent1"/>
              </a:solidFill>
            </a:endParaRPr>
          </a:p>
        </p:txBody>
      </p:sp>
      <p:cxnSp>
        <p:nvCxnSpPr>
          <p:cNvPr id="60" name="直接连接符 7"/>
          <p:cNvCxnSpPr/>
          <p:nvPr/>
        </p:nvCxnSpPr>
        <p:spPr>
          <a:xfrm>
            <a:off x="6082030" y="698500"/>
            <a:ext cx="13970" cy="57543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1" name="文本框 8"/>
          <p:cNvSpPr txBox="1"/>
          <p:nvPr/>
        </p:nvSpPr>
        <p:spPr>
          <a:xfrm>
            <a:off x="767715" y="5450840"/>
            <a:ext cx="1235710" cy="55816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r>
              <a:rPr lang="en-US" altLang="zh-CN" sz="2000">
                <a:latin typeface="Calibri" panose="020F0502020204030204" charset="0"/>
              </a:rPr>
              <a:t>Step </a:t>
            </a:r>
            <a:r>
              <a:rPr lang="zh-CN" altLang="en-US" sz="2000">
                <a:latin typeface="Calibri" panose="020F0502020204030204" charset="0"/>
              </a:rPr>
              <a:t>①</a:t>
            </a:r>
            <a:endParaRPr lang="zh-CN" altLang="en-US" sz="2000">
              <a:latin typeface="Calibri" panose="020F0502020204030204" charset="0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>
          <a:blip r:embed="rId3"/>
          <a:srcRect t="26870"/>
          <a:stretch>
            <a:fillRect/>
          </a:stretch>
        </p:blipFill>
        <p:spPr>
          <a:xfrm>
            <a:off x="6351270" y="949960"/>
            <a:ext cx="3442970" cy="1887855"/>
          </a:xfrm>
          <a:prstGeom prst="rect">
            <a:avLst/>
          </a:prstGeom>
        </p:spPr>
      </p:pic>
      <p:sp>
        <p:nvSpPr>
          <p:cNvPr id="2" name="圆角矩形 4"/>
          <p:cNvSpPr/>
          <p:nvPr/>
        </p:nvSpPr>
        <p:spPr>
          <a:xfrm>
            <a:off x="6658610" y="1294130"/>
            <a:ext cx="868680" cy="454025"/>
          </a:xfrm>
          <a:prstGeom prst="roundRect">
            <a:avLst/>
          </a:prstGeom>
          <a:noFill/>
          <a:ln w="28575" cmpd="sng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圆角矩形 5"/>
          <p:cNvSpPr/>
          <p:nvPr/>
        </p:nvSpPr>
        <p:spPr>
          <a:xfrm>
            <a:off x="9150350" y="1558290"/>
            <a:ext cx="527050" cy="369570"/>
          </a:xfrm>
          <a:prstGeom prst="roundRect">
            <a:avLst>
              <a:gd name="adj" fmla="val 7216"/>
            </a:avLst>
          </a:prstGeom>
          <a:noFill/>
          <a:ln w="28575" cmpd="sng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6"/>
          <p:cNvSpPr txBox="1"/>
          <p:nvPr/>
        </p:nvSpPr>
        <p:spPr>
          <a:xfrm>
            <a:off x="6336030" y="552450"/>
            <a:ext cx="48552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/>
              <a:t>Lock up the motor parts here on two ends.</a:t>
            </a:r>
            <a:endParaRPr lang="zh-CN" altLang="en-US" sz="1600"/>
          </a:p>
        </p:txBody>
      </p:sp>
      <p:sp>
        <p:nvSpPr>
          <p:cNvPr id="5" name="文本框 9"/>
          <p:cNvSpPr txBox="1"/>
          <p:nvPr/>
        </p:nvSpPr>
        <p:spPr>
          <a:xfrm>
            <a:off x="10364470" y="476250"/>
            <a:ext cx="855345" cy="31369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r>
              <a:rPr lang="en-US" altLang="zh-CN" sz="2000">
                <a:latin typeface="Calibri" panose="020F0502020204030204" charset="0"/>
              </a:rPr>
              <a:t>Step ②</a:t>
            </a:r>
            <a:endParaRPr lang="en-US" altLang="zh-CN" sz="2000">
              <a:latin typeface="Calibri" panose="020F0502020204030204" charset="0"/>
            </a:endParaRPr>
          </a:p>
        </p:txBody>
      </p:sp>
      <p:pic>
        <p:nvPicPr>
          <p:cNvPr id="6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320" y="3093085"/>
            <a:ext cx="984250" cy="957580"/>
          </a:xfrm>
          <a:prstGeom prst="rect">
            <a:avLst/>
          </a:prstGeom>
        </p:spPr>
      </p:pic>
      <p:pic>
        <p:nvPicPr>
          <p:cNvPr id="64" name="图片 20"/>
          <p:cNvPicPr>
            <a:picLocks noChangeAspect="1"/>
          </p:cNvPicPr>
          <p:nvPr/>
        </p:nvPicPr>
        <p:blipFill>
          <a:blip r:embed="rId5"/>
          <a:srcRect r="1362" b="47146"/>
          <a:stretch>
            <a:fillRect/>
          </a:stretch>
        </p:blipFill>
        <p:spPr>
          <a:xfrm>
            <a:off x="8976360" y="4792345"/>
            <a:ext cx="2665730" cy="1391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12"/>
          <p:cNvSpPr txBox="1"/>
          <p:nvPr/>
        </p:nvSpPr>
        <p:spPr>
          <a:xfrm>
            <a:off x="6246495" y="4062730"/>
            <a:ext cx="33762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ym typeface="+mn-ea"/>
              </a:rPr>
              <a:t>then use </a:t>
            </a:r>
            <a:r>
              <a:rPr lang="en-US" altLang="zh-CN" sz="1600" b="1">
                <a:solidFill>
                  <a:schemeClr val="accent1"/>
                </a:solidFill>
                <a:sym typeface="+mn-ea"/>
              </a:rPr>
              <a:t>#5-1</a:t>
            </a:r>
            <a:r>
              <a:rPr lang="en-US" altLang="zh-CN" sz="1600">
                <a:sym typeface="+mn-ea"/>
              </a:rPr>
              <a:t> to screws fix the </a:t>
            </a:r>
            <a:endParaRPr lang="en-US" altLang="zh-CN" sz="1600">
              <a:sym typeface="+mn-ea"/>
            </a:endParaRPr>
          </a:p>
          <a:p>
            <a:r>
              <a:rPr lang="en-US" altLang="zh-CN" sz="1600">
                <a:sym typeface="+mn-ea"/>
              </a:rPr>
              <a:t>2nd beam cover (with brush strip). </a:t>
            </a:r>
            <a:endParaRPr lang="en-US" altLang="zh-CN" sz="1600">
              <a:sym typeface="+mn-ea"/>
            </a:endParaRPr>
          </a:p>
        </p:txBody>
      </p:sp>
      <p:cxnSp>
        <p:nvCxnSpPr>
          <p:cNvPr id="9" name="直接连接符 15"/>
          <p:cNvCxnSpPr/>
          <p:nvPr/>
        </p:nvCxnSpPr>
        <p:spPr>
          <a:xfrm flipV="1">
            <a:off x="6492875" y="4718685"/>
            <a:ext cx="5149215" cy="5842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17"/>
          <p:cNvSpPr txBox="1"/>
          <p:nvPr/>
        </p:nvSpPr>
        <p:spPr>
          <a:xfrm>
            <a:off x="6302375" y="3524250"/>
            <a:ext cx="1137285" cy="3683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en-US" altLang="zh-CN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#5-1</a:t>
            </a:r>
            <a:endParaRPr lang="en-US" altLang="zh-CN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rcRect l="-408" b="47393"/>
          <a:stretch>
            <a:fillRect/>
          </a:stretch>
        </p:blipFill>
        <p:spPr>
          <a:xfrm>
            <a:off x="9418955" y="3095625"/>
            <a:ext cx="2167255" cy="1116330"/>
          </a:xfrm>
          <a:prstGeom prst="rect">
            <a:avLst/>
          </a:prstGeom>
        </p:spPr>
      </p:pic>
      <p:cxnSp>
        <p:nvCxnSpPr>
          <p:cNvPr id="12" name="直接箭头连接符 11"/>
          <p:cNvCxnSpPr/>
          <p:nvPr/>
        </p:nvCxnSpPr>
        <p:spPr>
          <a:xfrm>
            <a:off x="8183880" y="3419475"/>
            <a:ext cx="1584325" cy="2978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6302375" y="5285740"/>
            <a:ext cx="337629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>
                <a:sym typeface="+mn-ea"/>
              </a:rPr>
              <a:t> Put the motor cover on top.</a:t>
            </a:r>
            <a:endParaRPr lang="en-US" altLang="zh-CN" sz="1600">
              <a:sym typeface="+mn-ea"/>
            </a:endParaRPr>
          </a:p>
        </p:txBody>
      </p:sp>
      <p:sp>
        <p:nvSpPr>
          <p:cNvPr id="14" name="文本框 14"/>
          <p:cNvSpPr txBox="1"/>
          <p:nvPr/>
        </p:nvSpPr>
        <p:spPr>
          <a:xfrm>
            <a:off x="6419215" y="4883785"/>
            <a:ext cx="875665" cy="38227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r>
              <a:rPr lang="en-US" altLang="zh-CN" sz="2000">
                <a:latin typeface="Calibri" panose="020F0502020204030204" charset="0"/>
              </a:rPr>
              <a:t>Step ④</a:t>
            </a:r>
            <a:endParaRPr lang="en-US" altLang="zh-CN" sz="2000">
              <a:latin typeface="Calibri" panose="020F0502020204030204" charset="0"/>
              <a:ea typeface="宋体" panose="02010600030101010101" pitchFamily="2" charset="-122"/>
            </a:endParaRPr>
          </a:p>
        </p:txBody>
      </p:sp>
      <p:cxnSp>
        <p:nvCxnSpPr>
          <p:cNvPr id="15" name="直接连接符 15"/>
          <p:cNvCxnSpPr/>
          <p:nvPr/>
        </p:nvCxnSpPr>
        <p:spPr>
          <a:xfrm flipV="1">
            <a:off x="6325235" y="2925445"/>
            <a:ext cx="5065395" cy="692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6" name="文本框 14"/>
          <p:cNvSpPr txBox="1"/>
          <p:nvPr/>
        </p:nvSpPr>
        <p:spPr>
          <a:xfrm>
            <a:off x="6351270" y="3213100"/>
            <a:ext cx="875665" cy="38227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r>
              <a:rPr lang="en-US" altLang="zh-CN" sz="2000">
                <a:latin typeface="Calibri" panose="020F0502020204030204" charset="0"/>
              </a:rPr>
              <a:t>Step ③</a:t>
            </a:r>
            <a:endParaRPr lang="en-US" altLang="zh-CN" sz="2000">
              <a:latin typeface="Calibri" panose="020F0502020204030204" charset="0"/>
              <a:ea typeface="宋体" panose="02010600030101010101" pitchFamily="2" charset="-122"/>
            </a:endParaRPr>
          </a:p>
        </p:txBody>
      </p:sp>
      <p:sp>
        <p:nvSpPr>
          <p:cNvPr id="17" name="文本框 8"/>
          <p:cNvSpPr txBox="1"/>
          <p:nvPr/>
        </p:nvSpPr>
        <p:spPr>
          <a:xfrm>
            <a:off x="4918075" y="1009015"/>
            <a:ext cx="875665" cy="38227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r>
              <a:rPr lang="en-US">
                <a:latin typeface="Calibri" panose="020F0502020204030204" charset="0"/>
              </a:rPr>
              <a:t>Motor</a:t>
            </a:r>
            <a:endParaRPr lang="en-US">
              <a:latin typeface="Calibri" panose="020F0502020204030204" charset="0"/>
            </a:endParaRPr>
          </a:p>
        </p:txBody>
      </p:sp>
      <p:sp>
        <p:nvSpPr>
          <p:cNvPr id="18" name="文本框 8"/>
          <p:cNvSpPr txBox="1"/>
          <p:nvPr/>
        </p:nvSpPr>
        <p:spPr>
          <a:xfrm>
            <a:off x="8040370" y="1052830"/>
            <a:ext cx="875665" cy="38227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r>
              <a:rPr lang="en-US">
                <a:latin typeface="Calibri" panose="020F0502020204030204" charset="0"/>
              </a:rPr>
              <a:t>Motor</a:t>
            </a:r>
            <a:endParaRPr lang="en-US">
              <a:latin typeface="Calibri" panose="020F0502020204030204" charset="0"/>
            </a:endParaRPr>
          </a:p>
        </p:txBody>
      </p:sp>
      <p:sp>
        <p:nvSpPr>
          <p:cNvPr id="162" name="圆角矩形 14"/>
          <p:cNvSpPr/>
          <p:nvPr/>
        </p:nvSpPr>
        <p:spPr>
          <a:xfrm>
            <a:off x="335280" y="3527425"/>
            <a:ext cx="5006975" cy="265747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圆角矩形 14"/>
          <p:cNvSpPr/>
          <p:nvPr/>
        </p:nvSpPr>
        <p:spPr>
          <a:xfrm>
            <a:off x="6383655" y="427990"/>
            <a:ext cx="5159375" cy="45021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圆角矩形 14"/>
          <p:cNvSpPr/>
          <p:nvPr/>
        </p:nvSpPr>
        <p:spPr>
          <a:xfrm>
            <a:off x="6295390" y="3119755"/>
            <a:ext cx="3158490" cy="1550670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圆角矩形 14"/>
          <p:cNvSpPr/>
          <p:nvPr/>
        </p:nvSpPr>
        <p:spPr>
          <a:xfrm>
            <a:off x="6278880" y="4876165"/>
            <a:ext cx="2712085" cy="1022350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180" y="1276985"/>
            <a:ext cx="1355090" cy="1816100"/>
          </a:xfrm>
          <a:prstGeom prst="rect">
            <a:avLst/>
          </a:prstGeom>
        </p:spPr>
      </p:pic>
      <p:pic>
        <p:nvPicPr>
          <p:cNvPr id="91" name="图片 34"/>
          <p:cNvPicPr/>
          <p:nvPr/>
        </p:nvPicPr>
        <p:blipFill>
          <a:blip r:embed="rId8"/>
          <a:srcRect t="6808"/>
          <a:stretch>
            <a:fillRect/>
          </a:stretch>
        </p:blipFill>
        <p:spPr>
          <a:xfrm rot="16200000">
            <a:off x="2977515" y="3822065"/>
            <a:ext cx="1019810" cy="831850"/>
          </a:xfrm>
          <a:prstGeom prst="rect">
            <a:avLst/>
          </a:prstGeom>
        </p:spPr>
      </p:pic>
      <p:cxnSp>
        <p:nvCxnSpPr>
          <p:cNvPr id="53" name="直接箭头连接符 13"/>
          <p:cNvCxnSpPr/>
          <p:nvPr/>
        </p:nvCxnSpPr>
        <p:spPr>
          <a:xfrm>
            <a:off x="1343660" y="1917065"/>
            <a:ext cx="1223645" cy="50355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文本框 24"/>
          <p:cNvSpPr txBox="1"/>
          <p:nvPr/>
        </p:nvSpPr>
        <p:spPr>
          <a:xfrm>
            <a:off x="4030345" y="4025265"/>
            <a:ext cx="1137285" cy="58356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</a:rPr>
              <a:t>aluminium block</a:t>
            </a:r>
            <a:endParaRPr lang="en-US" altLang="zh-CN" sz="16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文本框 1"/>
          <p:cNvSpPr txBox="1"/>
          <p:nvPr/>
        </p:nvSpPr>
        <p:spPr>
          <a:xfrm>
            <a:off x="1390650" y="4402455"/>
            <a:ext cx="6317615" cy="673735"/>
          </a:xfrm>
          <a:prstGeom prst="rect">
            <a:avLst/>
          </a:prstGeom>
          <a:noFill/>
          <a:ln>
            <a:solidFill>
              <a:srgbClr val="C8C8C8"/>
            </a:solidFill>
            <a:prstDash val="dashDot"/>
          </a:ln>
        </p:spPr>
        <p:txBody>
          <a:bodyPr wrap="square" rtlCol="0">
            <a:noAutofit/>
          </a:bodyPr>
          <a:p>
            <a:pPr algn="l"/>
            <a:r>
              <a:rPr lang="en-US" altLang="zh-CN" sz="1400">
                <a:latin typeface="+mj-ea"/>
                <a:ea typeface="+mj-ea"/>
                <a:sym typeface="+mn-ea"/>
              </a:rPr>
              <a:t>Pillar</a:t>
            </a:r>
            <a:r>
              <a:rPr lang="zh-CN" altLang="en-US" sz="1400">
                <a:latin typeface="+mj-ea"/>
                <a:ea typeface="+mj-ea"/>
                <a:sym typeface="+mn-ea"/>
              </a:rPr>
              <a:t> </a:t>
            </a:r>
            <a:r>
              <a:rPr lang="en-US" altLang="zh-CN" sz="1400">
                <a:latin typeface="+mj-ea"/>
                <a:ea typeface="+mj-ea"/>
                <a:sym typeface="+mn-ea"/>
              </a:rPr>
              <a:t>C</a:t>
            </a:r>
            <a:r>
              <a:rPr lang="zh-CN" altLang="en-US" sz="1400">
                <a:latin typeface="+mj-ea"/>
                <a:ea typeface="+mj-ea"/>
                <a:sym typeface="+mn-ea"/>
              </a:rPr>
              <a:t>over</a:t>
            </a:r>
            <a:r>
              <a:rPr lang="en-US" altLang="zh-CN" sz="1400">
                <a:latin typeface="+mj-ea"/>
                <a:ea typeface="+mj-ea"/>
                <a:sym typeface="+mn-ea"/>
              </a:rPr>
              <a:t>: </a:t>
            </a:r>
            <a:r>
              <a:rPr lang="zh-CN" altLang="en-US" sz="1400">
                <a:latin typeface="+mj-ea"/>
                <a:ea typeface="+mj-ea"/>
                <a:sym typeface="+mn-ea"/>
              </a:rPr>
              <a:t>The</a:t>
            </a:r>
            <a:r>
              <a:rPr lang="en-US" altLang="zh-CN" sz="1400">
                <a:latin typeface="+mj-ea"/>
                <a:ea typeface="+mj-ea"/>
                <a:sym typeface="+mn-ea"/>
              </a:rPr>
              <a:t> </a:t>
            </a:r>
            <a:r>
              <a:rPr lang="zh-CN" altLang="en-US" sz="1400">
                <a:latin typeface="+mj-ea"/>
                <a:ea typeface="+mj-ea"/>
                <a:sym typeface="+mn-ea"/>
              </a:rPr>
              <a:t>cover is a combination of two halves that are interlocked and fastened onto the column.</a:t>
            </a:r>
            <a:endParaRPr lang="zh-CN" altLang="en-US" sz="1400">
              <a:latin typeface="+mj-ea"/>
              <a:ea typeface="+mj-ea"/>
              <a:sym typeface="+mn-ea"/>
            </a:endParaRPr>
          </a:p>
          <a:p>
            <a:pPr algn="l"/>
            <a:endParaRPr lang="zh-CN" altLang="en-US" sz="1400">
              <a:latin typeface="+mj-ea"/>
              <a:ea typeface="+mj-ea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sz="1400"/>
              <a:t> </a:t>
            </a:r>
            <a:endParaRPr lang="en-US" altLang="zh-CN" sz="1400"/>
          </a:p>
        </p:txBody>
      </p:sp>
      <p:sp>
        <p:nvSpPr>
          <p:cNvPr id="71" name="文本框 8"/>
          <p:cNvSpPr txBox="1"/>
          <p:nvPr/>
        </p:nvSpPr>
        <p:spPr>
          <a:xfrm>
            <a:off x="424815" y="324485"/>
            <a:ext cx="34283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ym typeface="+mn-ea"/>
              </a:rPr>
              <a:t>13.  Pillar Foot Cover. </a:t>
            </a:r>
            <a:endParaRPr lang="en-US" altLang="zh-CN" sz="2800"/>
          </a:p>
        </p:txBody>
      </p:sp>
      <p:cxnSp>
        <p:nvCxnSpPr>
          <p:cNvPr id="72" name="直接连接符 28"/>
          <p:cNvCxnSpPr/>
          <p:nvPr/>
        </p:nvCxnSpPr>
        <p:spPr>
          <a:xfrm>
            <a:off x="429260" y="731520"/>
            <a:ext cx="2746375" cy="361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7099300" y="1511935"/>
            <a:ext cx="3143885" cy="2717165"/>
          </a:xfrm>
          <a:prstGeom prst="rect">
            <a:avLst/>
          </a:prstGeom>
        </p:spPr>
      </p:pic>
      <p:sp>
        <p:nvSpPr>
          <p:cNvPr id="126" name="文本框 1"/>
          <p:cNvSpPr txBox="1"/>
          <p:nvPr/>
        </p:nvSpPr>
        <p:spPr>
          <a:xfrm>
            <a:off x="8237220" y="3378835"/>
            <a:ext cx="767080" cy="2882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Pillar A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7109460" y="3522980"/>
            <a:ext cx="767080" cy="309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Pillar B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541260" y="2708910"/>
            <a:ext cx="810895" cy="309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600"/>
              <a:t>Motor</a:t>
            </a:r>
            <a:endParaRPr lang="en-US" altLang="zh-CN" sz="1600"/>
          </a:p>
        </p:txBody>
      </p:sp>
      <p:sp>
        <p:nvSpPr>
          <p:cNvPr id="10" name="圆角矩形 38"/>
          <p:cNvSpPr/>
          <p:nvPr/>
        </p:nvSpPr>
        <p:spPr>
          <a:xfrm>
            <a:off x="1557020" y="1268730"/>
            <a:ext cx="4334510" cy="2779395"/>
          </a:xfrm>
          <a:prstGeom prst="roundRect">
            <a:avLst/>
          </a:prstGeom>
          <a:noFill/>
          <a:ln w="9525">
            <a:solidFill>
              <a:schemeClr val="accent1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7"/>
          <p:cNvSpPr/>
          <p:nvPr/>
        </p:nvSpPr>
        <p:spPr>
          <a:xfrm>
            <a:off x="3861118" y="1696085"/>
            <a:ext cx="165036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20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150X150mm</a:t>
            </a:r>
            <a:endParaRPr lang="en-US" altLang="zh-CN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en-US" altLang="zh-CN" sz="20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图片 27"/>
          <p:cNvPicPr/>
          <p:nvPr/>
        </p:nvPicPr>
        <p:blipFill>
          <a:blip r:embed="rId2"/>
          <a:stretch>
            <a:fillRect/>
          </a:stretch>
        </p:blipFill>
        <p:spPr>
          <a:xfrm>
            <a:off x="3789045" y="3002280"/>
            <a:ext cx="1007745" cy="8540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1615" y="2204720"/>
            <a:ext cx="255905" cy="1122045"/>
          </a:xfrm>
          <a:prstGeom prst="rect">
            <a:avLst/>
          </a:prstGeom>
        </p:spPr>
      </p:pic>
      <p:sp>
        <p:nvSpPr>
          <p:cNvPr id="4" name="文本框 1"/>
          <p:cNvSpPr txBox="1"/>
          <p:nvPr/>
        </p:nvSpPr>
        <p:spPr>
          <a:xfrm>
            <a:off x="4869180" y="3406140"/>
            <a:ext cx="9290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#8 pillar screw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775" y="1463675"/>
            <a:ext cx="2087880" cy="1863090"/>
          </a:xfrm>
          <a:prstGeom prst="rect">
            <a:avLst/>
          </a:prstGeom>
        </p:spPr>
      </p:pic>
      <p:sp>
        <p:nvSpPr>
          <p:cNvPr id="8" name="文本框 1"/>
          <p:cNvSpPr txBox="1"/>
          <p:nvPr/>
        </p:nvSpPr>
        <p:spPr>
          <a:xfrm>
            <a:off x="3612515" y="2277110"/>
            <a:ext cx="12388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pillar foot cover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2990" y="1844675"/>
            <a:ext cx="2882900" cy="2031365"/>
          </a:xfrm>
          <a:prstGeom prst="rect">
            <a:avLst/>
          </a:prstGeom>
        </p:spPr>
      </p:pic>
      <p:pic>
        <p:nvPicPr>
          <p:cNvPr id="7" name="内容占位符 6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1765" y="1628775"/>
            <a:ext cx="4076700" cy="3587115"/>
          </a:xfrm>
          <a:prstGeom prst="rect">
            <a:avLst/>
          </a:prstGeom>
        </p:spPr>
      </p:pic>
      <p:sp>
        <p:nvSpPr>
          <p:cNvPr id="71" name="文本框 8"/>
          <p:cNvSpPr txBox="1"/>
          <p:nvPr/>
        </p:nvSpPr>
        <p:spPr>
          <a:xfrm>
            <a:off x="407035" y="324485"/>
            <a:ext cx="87096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ym typeface="+mn-ea"/>
              </a:rPr>
              <a:t>14. Power Supply: Link the p</a:t>
            </a:r>
            <a:r>
              <a:rPr lang="en-US" altLang="zh-CN" sz="1800">
                <a:sym typeface="+mn-ea"/>
              </a:rPr>
              <a:t>ower line from the indoor power supply to the pergola. </a:t>
            </a:r>
            <a:endParaRPr lang="en-US" altLang="zh-CN" sz="1800">
              <a:sym typeface="+mn-ea"/>
            </a:endParaRPr>
          </a:p>
        </p:txBody>
      </p:sp>
      <p:cxnSp>
        <p:nvCxnSpPr>
          <p:cNvPr id="72" name="直接连接符 28"/>
          <p:cNvCxnSpPr/>
          <p:nvPr/>
        </p:nvCxnSpPr>
        <p:spPr>
          <a:xfrm flipV="1">
            <a:off x="429260" y="692785"/>
            <a:ext cx="8402955" cy="3873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79425" y="908685"/>
            <a:ext cx="7776845" cy="5835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rgbClr val="1E386B"/>
                </a:solidFill>
                <a:latin typeface="Arial" panose="020B0604020202020204"/>
                <a:ea typeface="Arial" panose="020B0604020202020204"/>
              </a:rPr>
              <a:t>Motor with Line goes throught the pillar down to the floor (or from the beam).</a:t>
            </a:r>
            <a:endParaRPr lang="en-US" altLang="zh-CN" sz="1600">
              <a:solidFill>
                <a:srgbClr val="1E386B"/>
              </a:solidFill>
              <a:latin typeface="Arial" panose="020B0604020202020204"/>
              <a:ea typeface="Arial" panose="020B0604020202020204"/>
            </a:endParaRPr>
          </a:p>
          <a:p>
            <a:r>
              <a:rPr lang="en-US" altLang="zh-CN" sz="1600">
                <a:solidFill>
                  <a:srgbClr val="1E386B"/>
                </a:solidFill>
                <a:latin typeface="Arial" panose="020B0604020202020204"/>
                <a:ea typeface="Arial" panose="020B0604020202020204"/>
              </a:rPr>
              <a:t>There is a gap on the pillar bottom(or beam corner) ,allowing the line goes through.</a:t>
            </a:r>
            <a:endParaRPr lang="en-US" altLang="zh-CN" sz="1600">
              <a:solidFill>
                <a:srgbClr val="1E386B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95800" y="5373370"/>
            <a:ext cx="3399790" cy="1294130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en-US" altLang="zh-CN" sz="1600">
                <a:solidFill>
                  <a:srgbClr val="1E386B"/>
                </a:solidFill>
                <a:latin typeface="Arial" panose="020B0604020202020204"/>
                <a:ea typeface="Arial" panose="020B0604020202020204"/>
              </a:rPr>
              <a:t>We will provide an inverter. </a:t>
            </a:r>
            <a:endParaRPr lang="en-US" altLang="zh-CN" sz="1600">
              <a:solidFill>
                <a:srgbClr val="1E386B"/>
              </a:solidFill>
              <a:latin typeface="Arial" panose="020B0604020202020204"/>
              <a:ea typeface="Arial" panose="020B0604020202020204"/>
            </a:endParaRPr>
          </a:p>
          <a:p>
            <a:r>
              <a:rPr lang="en-US" altLang="zh-CN" sz="1600">
                <a:solidFill>
                  <a:srgbClr val="1E386B"/>
                </a:solidFill>
                <a:latin typeface="Arial" panose="020B0604020202020204"/>
                <a:ea typeface="Arial" panose="020B0604020202020204"/>
              </a:rPr>
              <a:t>Usually put inside the room and with socket. </a:t>
            </a:r>
            <a:endParaRPr lang="en-US" altLang="zh-CN" sz="1600">
              <a:solidFill>
                <a:srgbClr val="1E386B"/>
              </a:solidFill>
              <a:latin typeface="Arial" panose="020B0604020202020204"/>
              <a:ea typeface="Arial" panose="020B0604020202020204"/>
            </a:endParaRPr>
          </a:p>
          <a:p>
            <a:endParaRPr lang="zh-CN" altLang="en-US" sz="1600">
              <a:solidFill>
                <a:srgbClr val="1E386B"/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511675" y="4675505"/>
            <a:ext cx="6927850" cy="5835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rgbClr val="1E386B"/>
                </a:solidFill>
                <a:latin typeface="Arial" panose="020B0604020202020204"/>
                <a:ea typeface="Arial" panose="020B0604020202020204"/>
              </a:rPr>
              <a:t>Then goes through to the room connected with </a:t>
            </a:r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/>
                <a:ea typeface="Arial" panose="020B0604020202020204"/>
              </a:rPr>
              <a:t>inverter</a:t>
            </a:r>
            <a:r>
              <a:rPr lang="en-US" altLang="zh-CN" sz="1600">
                <a:solidFill>
                  <a:srgbClr val="FF0000"/>
                </a:solidFill>
                <a:latin typeface="Arial" panose="020B0604020202020204"/>
                <a:ea typeface="Arial" panose="020B0604020202020204"/>
              </a:rPr>
              <a:t> </a:t>
            </a:r>
            <a:r>
              <a:rPr lang="en-US" altLang="zh-CN" sz="1600">
                <a:solidFill>
                  <a:srgbClr val="1E386B"/>
                </a:solidFill>
                <a:latin typeface="Arial" panose="020B0604020202020204"/>
                <a:ea typeface="Arial" panose="020B0604020202020204"/>
              </a:rPr>
              <a:t>(we provide)</a:t>
            </a:r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/>
                <a:ea typeface="Arial" panose="020B0604020202020204"/>
              </a:rPr>
              <a:t>,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/>
              <a:ea typeface="Arial" panose="020B0604020202020204"/>
            </a:endParaRPr>
          </a:p>
          <a:p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/>
                <a:ea typeface="Arial" panose="020B0604020202020204"/>
              </a:rPr>
              <a:t>then with a plug.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/>
              <a:ea typeface="Arial" panose="020B0604020202020204"/>
            </a:endParaRPr>
          </a:p>
        </p:txBody>
      </p:sp>
      <p:pic>
        <p:nvPicPr>
          <p:cNvPr id="43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80" y="1765935"/>
            <a:ext cx="3416300" cy="332867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495550" y="2781300"/>
            <a:ext cx="2094230" cy="36004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en-US" altLang="zh-CN" sz="1600">
                <a:solidFill>
                  <a:schemeClr val="bg2"/>
                </a:solidFill>
                <a:latin typeface="Arial" panose="020B0604020202020204"/>
                <a:ea typeface="Arial" panose="020B0604020202020204"/>
              </a:rPr>
              <a:t>24V safety Motor</a:t>
            </a:r>
            <a:endParaRPr lang="en-US" altLang="zh-CN" sz="1600">
              <a:solidFill>
                <a:schemeClr val="bg2"/>
              </a:solidFill>
              <a:latin typeface="Arial" panose="020B0604020202020204"/>
              <a:ea typeface="Arial" panose="020B06040202020202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004060" y="3068955"/>
            <a:ext cx="1304925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1600">
                <a:solidFill>
                  <a:schemeClr val="bg2"/>
                </a:solidFill>
                <a:latin typeface="Arial" panose="020B0604020202020204"/>
                <a:ea typeface="Arial" panose="020B0604020202020204"/>
              </a:rPr>
              <a:t>control box</a:t>
            </a:r>
            <a:endParaRPr lang="en-US" altLang="zh-CN" sz="1600">
              <a:solidFill>
                <a:schemeClr val="bg2"/>
              </a:solidFill>
              <a:latin typeface="Arial" panose="020B0604020202020204"/>
              <a:ea typeface="Arial" panose="020B0604020202020204"/>
            </a:endParaRPr>
          </a:p>
        </p:txBody>
      </p:sp>
      <p:cxnSp>
        <p:nvCxnSpPr>
          <p:cNvPr id="19" name="直接箭头连接符 18"/>
          <p:cNvCxnSpPr/>
          <p:nvPr/>
        </p:nvCxnSpPr>
        <p:spPr>
          <a:xfrm>
            <a:off x="6384290" y="3141345"/>
            <a:ext cx="504190" cy="143510"/>
          </a:xfrm>
          <a:prstGeom prst="straightConnector1">
            <a:avLst/>
          </a:prstGeom>
          <a:ln w="31750"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V="1">
            <a:off x="6816090" y="3573145"/>
            <a:ext cx="4608195" cy="1008380"/>
          </a:xfrm>
          <a:prstGeom prst="straightConnector1">
            <a:avLst/>
          </a:prstGeom>
          <a:ln w="31750"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6779895" y="3434715"/>
            <a:ext cx="71755" cy="1007745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6" name="图片 25"/>
          <p:cNvPicPr>
            <a:picLocks noChangeAspect="1"/>
          </p:cNvPicPr>
          <p:nvPr/>
        </p:nvPicPr>
        <p:blipFill>
          <a:blip r:embed="rId4"/>
          <a:srcRect l="24485" t="-3356" r="2874" b="3733"/>
          <a:stretch>
            <a:fillRect/>
          </a:stretch>
        </p:blipFill>
        <p:spPr>
          <a:xfrm>
            <a:off x="8400415" y="5301615"/>
            <a:ext cx="1183640" cy="895985"/>
          </a:xfrm>
          <a:prstGeom prst="rect">
            <a:avLst/>
          </a:prstGeom>
        </p:spPr>
      </p:pic>
      <p:sp>
        <p:nvSpPr>
          <p:cNvPr id="27" name="圆角矩形 38"/>
          <p:cNvSpPr/>
          <p:nvPr/>
        </p:nvSpPr>
        <p:spPr>
          <a:xfrm>
            <a:off x="4439920" y="5352415"/>
            <a:ext cx="5185410" cy="946785"/>
          </a:xfrm>
          <a:prstGeom prst="roundRect">
            <a:avLst/>
          </a:prstGeom>
          <a:noFill/>
          <a:ln w="9525">
            <a:solidFill>
              <a:schemeClr val="accent1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8" name="直接箭头连接符 27"/>
          <p:cNvCxnSpPr/>
          <p:nvPr/>
        </p:nvCxnSpPr>
        <p:spPr>
          <a:xfrm flipV="1">
            <a:off x="9264650" y="3501390"/>
            <a:ext cx="2303780" cy="2016125"/>
          </a:xfrm>
          <a:prstGeom prst="straightConnector1">
            <a:avLst/>
          </a:prstGeom>
          <a:ln w="28575">
            <a:solidFill>
              <a:schemeClr val="accent4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5448300" y="2924810"/>
            <a:ext cx="2480310" cy="360045"/>
          </a:xfrm>
          <a:prstGeom prst="rect">
            <a:avLst/>
          </a:prstGeom>
        </p:spPr>
        <p:txBody>
          <a:bodyPr wrap="square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r>
              <a:rPr lang="en-US" altLang="zh-CN" sz="1600">
                <a:solidFill>
                  <a:schemeClr val="tx1"/>
                </a:solidFill>
                <a:effectLst/>
                <a:latin typeface="Arial" panose="020B0604020202020204"/>
                <a:ea typeface="Arial" panose="020B0604020202020204"/>
              </a:rPr>
              <a:t>Motor and control box</a:t>
            </a:r>
            <a:endParaRPr lang="en-US" altLang="zh-CN" sz="1600">
              <a:solidFill>
                <a:schemeClr val="tx1"/>
              </a:solidFill>
              <a:effectLst/>
              <a:latin typeface="Arial" panose="020B0604020202020204"/>
              <a:ea typeface="Arial" panose="020B06040202020202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43660" y="5372735"/>
            <a:ext cx="2094230" cy="360045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en-US" altLang="zh-CN" sz="1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ea typeface="Arial" panose="020B0604020202020204"/>
              </a:rPr>
              <a:t>Motor:           24V</a:t>
            </a:r>
            <a:endParaRPr lang="en-US" altLang="zh-CN" sz="16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/>
              <a:ea typeface="Arial" panose="020B0604020202020204"/>
            </a:endParaRPr>
          </a:p>
          <a:p>
            <a:r>
              <a:rPr lang="en-US" altLang="zh-CN" sz="1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/>
                <a:ea typeface="Arial" panose="020B0604020202020204"/>
              </a:rPr>
              <a:t>LED Lights:  12V</a:t>
            </a:r>
            <a:endParaRPr lang="en-US" altLang="zh-CN" sz="16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/>
              <a:ea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文本框 3"/>
          <p:cNvSpPr txBox="1"/>
          <p:nvPr/>
        </p:nvSpPr>
        <p:spPr>
          <a:xfrm>
            <a:off x="525780" y="1240155"/>
            <a:ext cx="10765790" cy="4076065"/>
          </a:xfrm>
          <a:prstGeom prst="rect">
            <a:avLst/>
          </a:prstGeom>
          <a:noFill/>
          <a:ln>
            <a:solidFill>
              <a:srgbClr val="C8C8C8"/>
            </a:solidFill>
            <a:prstDash val="dashDot"/>
          </a:ln>
        </p:spPr>
        <p:txBody>
          <a:bodyPr wrap="square" rtlCol="0">
            <a:noAutofit/>
          </a:bodyPr>
          <a:p>
            <a:pPr algn="l"/>
            <a:r>
              <a:rPr lang="zh-CN" altLang="en-US">
                <a:latin typeface="+mj-ea"/>
                <a:ea typeface="+mj-ea"/>
                <a:sym typeface="+mn-ea"/>
              </a:rPr>
              <a:t>This motor does not require any debugging or testing before operation</a:t>
            </a:r>
            <a:r>
              <a:rPr lang="en-US" altLang="zh-CN">
                <a:latin typeface="+mj-ea"/>
                <a:ea typeface="+mj-ea"/>
                <a:sym typeface="+mn-ea"/>
              </a:rPr>
              <a:t>.</a:t>
            </a:r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*P</a:t>
            </a:r>
            <a:r>
              <a:rPr lang="zh-CN" altLang="en-US">
                <a:latin typeface="+mj-ea"/>
                <a:ea typeface="+mj-ea"/>
                <a:sym typeface="+mn-ea"/>
              </a:rPr>
              <a:t>ay attention to the operation of the bl</a:t>
            </a:r>
            <a:r>
              <a:rPr lang="en-US" altLang="zh-CN">
                <a:latin typeface="+mj-ea"/>
                <a:ea typeface="+mj-ea"/>
                <a:sym typeface="+mn-ea"/>
              </a:rPr>
              <a:t>ade running </a:t>
            </a:r>
            <a:r>
              <a:rPr lang="zh-CN" altLang="en-US">
                <a:latin typeface="+mj-ea"/>
                <a:ea typeface="+mj-ea"/>
                <a:sym typeface="+mn-ea"/>
              </a:rPr>
              <a:t>when</a:t>
            </a:r>
            <a:r>
              <a:rPr lang="zh-CN" altLang="en-US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sym typeface="+mn-ea"/>
              </a:rPr>
              <a:t>first </a:t>
            </a:r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sym typeface="+mn-ea"/>
              </a:rPr>
              <a:t>time 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sym typeface="+mn-ea"/>
              </a:rPr>
              <a:t>powered on.</a:t>
            </a:r>
            <a:endParaRPr lang="zh-CN" altLang="en-US">
              <a:latin typeface="+mj-ea"/>
              <a:ea typeface="+mj-ea"/>
              <a:sym typeface="+mn-ea"/>
            </a:endParaRPr>
          </a:p>
          <a:p>
            <a:pPr algn="l"/>
            <a:r>
              <a:rPr lang="zh-CN" altLang="en-US">
                <a:latin typeface="+mj-ea"/>
                <a:ea typeface="+mj-ea"/>
                <a:sym typeface="+mn-ea"/>
              </a:rPr>
              <a:t> If there is any obstruction, immediately turn off the power and check if any objects are stuck in the blad</a:t>
            </a:r>
            <a:r>
              <a:rPr lang="en-US" altLang="zh-CN">
                <a:latin typeface="+mj-ea"/>
                <a:ea typeface="+mj-ea"/>
                <a:sym typeface="+mn-ea"/>
              </a:rPr>
              <a:t>es</a:t>
            </a:r>
            <a:r>
              <a:rPr lang="zh-CN" altLang="en-US">
                <a:latin typeface="+mj-ea"/>
                <a:ea typeface="+mj-ea"/>
                <a:sym typeface="+mn-ea"/>
              </a:rPr>
              <a:t> </a:t>
            </a:r>
            <a:r>
              <a:rPr lang="en-US" altLang="zh-CN">
                <a:latin typeface="+mj-ea"/>
                <a:ea typeface="+mj-ea"/>
                <a:sym typeface="+mn-ea"/>
              </a:rPr>
              <a:t>or</a:t>
            </a:r>
            <a:r>
              <a:rPr lang="zh-CN" altLang="en-US">
                <a:latin typeface="+mj-ea"/>
                <a:ea typeface="+mj-ea"/>
                <a:sym typeface="+mn-ea"/>
              </a:rPr>
              <a:t> U-groove.</a:t>
            </a:r>
            <a:endParaRPr lang="zh-CN" altLang="en-US">
              <a:latin typeface="+mj-ea"/>
              <a:ea typeface="+mj-ea"/>
              <a:sym typeface="+mn-ea"/>
            </a:endParaRPr>
          </a:p>
          <a:p>
            <a:pPr algn="l"/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r>
              <a:rPr lang="zh-CN" altLang="en-US">
                <a:latin typeface="+mj-ea"/>
                <a:ea typeface="+mj-ea"/>
                <a:sym typeface="+mn-ea"/>
              </a:rPr>
              <a:t>Please note that when 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sym typeface="+mn-ea"/>
              </a:rPr>
              <a:t>initially powered on,</a:t>
            </a:r>
            <a:r>
              <a:rPr lang="zh-CN" altLang="en-US">
                <a:latin typeface="+mj-ea"/>
                <a:ea typeface="+mj-ea"/>
                <a:sym typeface="+mn-ea"/>
              </a:rPr>
              <a:t> the motor will automatically move</a:t>
            </a:r>
            <a:r>
              <a:rPr lang="en-US" altLang="zh-CN">
                <a:latin typeface="+mj-ea"/>
                <a:ea typeface="+mj-ea"/>
                <a:sym typeface="+mn-ea"/>
              </a:rPr>
              <a:t> the blades</a:t>
            </a:r>
            <a:r>
              <a:rPr lang="zh-CN" altLang="en-US">
                <a:latin typeface="+mj-ea"/>
                <a:ea typeface="+mj-ea"/>
                <a:sym typeface="+mn-ea"/>
              </a:rPr>
              <a:t> back and forth once</a:t>
            </a:r>
            <a:r>
              <a:rPr lang="en-US" altLang="zh-CN">
                <a:latin typeface="+mj-ea"/>
                <a:ea typeface="+mj-ea"/>
                <a:sym typeface="+mn-ea"/>
              </a:rPr>
              <a:t> as its self-learning</a:t>
            </a:r>
            <a:r>
              <a:rPr lang="zh-CN" altLang="en-US">
                <a:latin typeface="+mj-ea"/>
                <a:ea typeface="+mj-ea"/>
                <a:sym typeface="+mn-ea"/>
              </a:rPr>
              <a:t>. During this process,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sym typeface="+mn-ea"/>
              </a:rPr>
              <a:t> do not press the remote control;</a:t>
            </a:r>
            <a:r>
              <a:rPr lang="zh-CN" altLang="en-US">
                <a:latin typeface="+mj-ea"/>
                <a:ea typeface="+mj-ea"/>
                <a:sym typeface="+mn-ea"/>
              </a:rPr>
              <a:t> it must complete one full </a:t>
            </a:r>
            <a:r>
              <a:rPr lang="en-US" altLang="zh-CN">
                <a:latin typeface="+mj-ea"/>
                <a:ea typeface="+mj-ea"/>
                <a:sym typeface="+mn-ea"/>
              </a:rPr>
              <a:t>way</a:t>
            </a:r>
            <a:r>
              <a:rPr lang="zh-CN" altLang="en-US">
                <a:latin typeface="+mj-ea"/>
                <a:ea typeface="+mj-ea"/>
                <a:sym typeface="+mn-ea"/>
              </a:rPr>
              <a:t> of automatic operation. After that, you </a:t>
            </a:r>
            <a:r>
              <a:rPr lang="en-US" altLang="zh-CN">
                <a:latin typeface="+mj-ea"/>
                <a:ea typeface="+mj-ea"/>
                <a:sym typeface="+mn-ea"/>
              </a:rPr>
              <a:t>use with remote control freely.</a:t>
            </a:r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r>
              <a:rPr lang="en-US" altLang="zh-CN">
                <a:latin typeface="+mj-ea"/>
                <a:ea typeface="+mj-ea"/>
                <a:sym typeface="+mn-ea"/>
              </a:rPr>
              <a:t>Contact us at any time and we are ready to help.</a:t>
            </a:r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endParaRPr lang="zh-CN" altLang="en-US" sz="1400">
              <a:latin typeface="+mn-ea"/>
              <a:sym typeface="+mn-ea"/>
            </a:endParaRPr>
          </a:p>
          <a:p>
            <a:pPr algn="l"/>
            <a:endParaRPr lang="zh-CN" altLang="en-US" sz="1400">
              <a:latin typeface="+mj-ea"/>
              <a:ea typeface="+mj-ea"/>
              <a:sym typeface="+mn-ea"/>
            </a:endParaRPr>
          </a:p>
          <a:p>
            <a:pPr algn="l"/>
            <a:endParaRPr lang="zh-CN" altLang="en-US" sz="1400">
              <a:latin typeface="+mj-ea"/>
              <a:ea typeface="+mj-ea"/>
              <a:sym typeface="+mn-ea"/>
            </a:endParaRPr>
          </a:p>
          <a:p>
            <a:pPr algn="l">
              <a:buClrTx/>
              <a:buSzTx/>
              <a:buNone/>
            </a:pPr>
            <a:r>
              <a:rPr lang="en-US" altLang="zh-CN" sz="1400"/>
              <a:t> </a:t>
            </a:r>
            <a:endParaRPr lang="en-US" altLang="zh-CN" sz="1400"/>
          </a:p>
        </p:txBody>
      </p:sp>
      <p:sp>
        <p:nvSpPr>
          <p:cNvPr id="79" name="文本框 8"/>
          <p:cNvSpPr txBox="1"/>
          <p:nvPr/>
        </p:nvSpPr>
        <p:spPr>
          <a:xfrm>
            <a:off x="424815" y="324485"/>
            <a:ext cx="53917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+mj-ea"/>
                <a:sym typeface="+mn-ea"/>
              </a:rPr>
              <a:t>Ready Now!  </a:t>
            </a:r>
            <a:r>
              <a:rPr lang="zh-CN" altLang="en-US">
                <a:latin typeface="+mj-ea"/>
                <a:sym typeface="+mn-ea"/>
              </a:rPr>
              <a:t>Precautions for the first power-on</a:t>
            </a:r>
            <a:r>
              <a:rPr lang="en-US" altLang="zh-CN">
                <a:latin typeface="+mj-ea"/>
                <a:sym typeface="+mn-ea"/>
              </a:rPr>
              <a:t>. </a:t>
            </a:r>
            <a:endParaRPr lang="en-US" altLang="zh-CN" sz="2800">
              <a:latin typeface="+mj-ea"/>
              <a:sym typeface="+mn-ea"/>
            </a:endParaRPr>
          </a:p>
        </p:txBody>
      </p:sp>
      <p:cxnSp>
        <p:nvCxnSpPr>
          <p:cNvPr id="80" name="直接连接符 28"/>
          <p:cNvCxnSpPr/>
          <p:nvPr/>
        </p:nvCxnSpPr>
        <p:spPr>
          <a:xfrm flipV="1">
            <a:off x="372745" y="716915"/>
            <a:ext cx="5363845" cy="101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本框 1"/>
          <p:cNvSpPr txBox="1"/>
          <p:nvPr/>
        </p:nvSpPr>
        <p:spPr>
          <a:xfrm>
            <a:off x="6096000" y="5038090"/>
            <a:ext cx="4439285" cy="1344295"/>
          </a:xfrm>
          <a:prstGeom prst="rect">
            <a:avLst/>
          </a:prstGeom>
        </p:spPr>
        <p:txBody>
          <a:bodyPr wrap="square">
            <a:noAutofit/>
          </a:bodyPr>
          <a:p>
            <a:pPr algn="l"/>
            <a:endParaRPr lang="en-US" altLang="zh-CN">
              <a:latin typeface="+mj-ea"/>
              <a:ea typeface="+mj-ea"/>
              <a:sym typeface="+mn-ea"/>
            </a:endParaRPr>
          </a:p>
          <a:p>
            <a:pPr algn="l"/>
            <a:endParaRPr lang="zh-CN" altLang="en-US" sz="12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82" name="文本框 2"/>
          <p:cNvSpPr txBox="1"/>
          <p:nvPr/>
        </p:nvSpPr>
        <p:spPr>
          <a:xfrm>
            <a:off x="632460" y="5272405"/>
            <a:ext cx="4439285" cy="275590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en-US" altLang="zh-CN" sz="1200">
                <a:latin typeface="+mj-ea"/>
                <a:ea typeface="+mj-ea"/>
                <a:sym typeface="+mn-ea"/>
              </a:rPr>
              <a:t>  </a:t>
            </a:r>
            <a:endParaRPr lang="zh-CN" altLang="en-US" sz="12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表格 4"/>
          <p:cNvGraphicFramePr/>
          <p:nvPr>
            <p:custDataLst>
              <p:tags r:id="rId1"/>
            </p:custDataLst>
          </p:nvPr>
        </p:nvGraphicFramePr>
        <p:xfrm>
          <a:off x="263525" y="66040"/>
          <a:ext cx="11465562" cy="6286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570"/>
                <a:gridCol w="1121294"/>
                <a:gridCol w="208080"/>
                <a:gridCol w="735648"/>
                <a:gridCol w="1436370"/>
                <a:gridCol w="208280"/>
                <a:gridCol w="718185"/>
                <a:gridCol w="1435735"/>
                <a:gridCol w="207645"/>
                <a:gridCol w="1023620"/>
                <a:gridCol w="1130935"/>
                <a:gridCol w="208280"/>
                <a:gridCol w="900430"/>
                <a:gridCol w="1253490"/>
              </a:tblGrid>
              <a:tr h="541655">
                <a:tc gridSpan="14">
                  <a:txBody>
                    <a:bodyPr/>
                    <a:p>
                      <a:pPr algn="ctr">
                        <a:buNone/>
                      </a:pPr>
                      <a:endParaRPr lang="zh-CN" altLang="en-US" sz="1800" b="0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012190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Remote Control</a:t>
                      </a:r>
                      <a:endParaRPr lang="en-US" altLang="zh-CN" sz="1200"/>
                    </a:p>
                    <a:p>
                      <a:pPr algn="ctr">
                        <a:buNone/>
                      </a:pPr>
                      <a:endParaRPr lang="en-US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en-US" altLang="en-US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en-US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/>
                        <a:t>#1</a:t>
                      </a:r>
                      <a:endParaRPr lang="en-US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>
                          <a:sym typeface="+mn-ea"/>
                        </a:rPr>
                        <a:t>#4-1</a:t>
                      </a:r>
                      <a:endParaRPr lang="en-US" sz="12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#6</a:t>
                      </a:r>
                      <a:endParaRPr lang="en-US" altLang="zh-CN" sz="1200"/>
                    </a:p>
                    <a:p>
                      <a:pPr algn="ctr">
                        <a:buNone/>
                      </a:pPr>
                      <a:endParaRPr lang="en-US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Pillar Foot Cover</a:t>
                      </a:r>
                      <a:endParaRPr lang="en-US" altLang="zh-CN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06095"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>
                          <a:sym typeface="+mn-ea"/>
                        </a:rPr>
                        <a:t>#4-2</a:t>
                      </a:r>
                      <a:endParaRPr lang="en-US" sz="12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506095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Hand Screw Tools</a:t>
                      </a:r>
                      <a:endParaRPr lang="en-US" altLang="zh-CN" sz="12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en-US" altLang="zh-CN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en-US" altLang="zh-CN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en-US" altLang="zh-CN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sz="1200">
                          <a:sym typeface="+mn-ea"/>
                        </a:rPr>
                        <a:t>#2</a:t>
                      </a:r>
                      <a:endParaRPr lang="en-US" sz="1200"/>
                    </a:p>
                    <a:p>
                      <a:pPr algn="ctr">
                        <a:buNone/>
                      </a:pPr>
                      <a:endParaRPr lang="en-US" altLang="zh-CN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en-US" altLang="zh-CN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#7</a:t>
                      </a:r>
                      <a:endParaRPr lang="en-US" altLang="zh-CN" sz="1200"/>
                    </a:p>
                    <a:p>
                      <a:pPr algn="ctr">
                        <a:buNone/>
                      </a:pPr>
                      <a:endParaRPr lang="en-US" altLang="en-US" sz="1200">
                        <a:sym typeface="+mn-ea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#9</a:t>
                      </a:r>
                      <a:endParaRPr lang="en-US" altLang="zh-CN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1200"/>
                        <a:t> for wall mount and capping</a:t>
                      </a:r>
                      <a:endParaRPr lang="en-US" altLang="zh-CN" sz="1200"/>
                    </a:p>
                  </a:txBody>
                  <a:tcPr anchor="t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12190"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>
                          <a:sym typeface="+mn-ea"/>
                        </a:rPr>
                        <a:t>#4-3</a:t>
                      </a:r>
                      <a:endParaRPr lang="en-US" sz="12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t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33667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000">
                          <a:sym typeface="+mn-ea"/>
                        </a:rPr>
                        <a:t> LED Light Controller</a:t>
                      </a:r>
                      <a:endParaRPr lang="en-US" altLang="zh-CN" sz="1000"/>
                    </a:p>
                    <a:p>
                      <a:pPr algn="ctr"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 </a:t>
                      </a:r>
                      <a:endParaRPr lang="en-US" altLang="zh-CN" sz="1200"/>
                    </a:p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>
                          <a:sym typeface="+mn-ea"/>
                        </a:rPr>
                        <a:t>#3</a:t>
                      </a:r>
                      <a:endParaRPr lang="en-US" sz="1200"/>
                    </a:p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>
                          <a:sym typeface="+mn-ea"/>
                        </a:rPr>
                        <a:t>#5</a:t>
                      </a:r>
                      <a:endParaRPr lang="en-US" sz="12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Chain wire</a:t>
                      </a:r>
                      <a:endParaRPr lang="en-US" sz="1200"/>
                    </a:p>
                    <a:p>
                      <a:pPr algn="ctr">
                        <a:buNone/>
                      </a:pPr>
                      <a:endParaRPr lang="en-US" altLang="zh-CN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/>
                        <a:t>#10 </a:t>
                      </a:r>
                      <a:endParaRPr lang="en-US" altLang="zh-CN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71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000">
                          <a:sym typeface="+mn-ea"/>
                        </a:rPr>
                        <a:t>Aluminium </a:t>
                      </a:r>
                      <a:endParaRPr lang="en-US" altLang="zh-CN" sz="10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1000">
                          <a:sym typeface="+mn-ea"/>
                        </a:rPr>
                        <a:t>Block  </a:t>
                      </a:r>
                      <a:r>
                        <a:rPr lang="en-US" altLang="zh-CN" sz="1200">
                          <a:sym typeface="+mn-ea"/>
                        </a:rPr>
                        <a:t>       </a:t>
                      </a:r>
                      <a:endParaRPr lang="en-US" altLang="zh-CN" sz="1200"/>
                    </a:p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1200">
                          <a:sym typeface="+mn-ea"/>
                        </a:rPr>
                        <a:t> #4</a:t>
                      </a:r>
                      <a:endParaRPr lang="en-US" sz="1200">
                        <a:sym typeface="+mn-ea"/>
                      </a:endParaRPr>
                    </a:p>
                    <a:p>
                      <a:pPr>
                        <a:buNone/>
                      </a:pPr>
                      <a:r>
                        <a:rPr lang="en-US" altLang="zh-CN"/>
                        <a:t> </a:t>
                      </a:r>
                      <a:endParaRPr lang="en-US" altLang="zh-CN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#5-1</a:t>
                      </a:r>
                      <a:endParaRPr lang="en-US" altLang="zh-CN" sz="1200"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en-US" sz="1200">
                        <a:noFill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altLang="zh-CN" sz="1200">
                          <a:sym typeface="+mn-ea"/>
                        </a:rPr>
                        <a:t>#8</a:t>
                      </a:r>
                      <a:endParaRPr lang="en-US" altLang="zh-CN" sz="1200"/>
                    </a:p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en-US" altLang="zh-CN" sz="1200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en-US" altLang="zh-CN" sz="1200"/>
                        <a:t> for pillar foot</a:t>
                      </a:r>
                      <a:endParaRPr lang="en-US" altLang="zh-CN" sz="1200"/>
                    </a:p>
                  </a:txBody>
                  <a:tcPr anchor="t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000" b="1"/>
                        <a:t>SCREW TABLE</a:t>
                      </a:r>
                      <a:endParaRPr lang="en-US" altLang="zh-CN" sz="2000" b="1"/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5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359785" y="764540"/>
            <a:ext cx="1008000" cy="1368000"/>
          </a:xfrm>
          <a:prstGeom prst="rect">
            <a:avLst/>
          </a:prstGeom>
        </p:spPr>
      </p:pic>
      <p:pic>
        <p:nvPicPr>
          <p:cNvPr id="86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3288030" y="2226310"/>
            <a:ext cx="1008000" cy="1368000"/>
          </a:xfrm>
          <a:prstGeom prst="rect">
            <a:avLst/>
          </a:prstGeom>
        </p:spPr>
      </p:pic>
      <p:pic>
        <p:nvPicPr>
          <p:cNvPr id="87" name="图片 20"/>
          <p:cNvPicPr/>
          <p:nvPr/>
        </p:nvPicPr>
        <p:blipFill>
          <a:blip r:embed="rId4"/>
          <a:stretch>
            <a:fillRect/>
          </a:stretch>
        </p:blipFill>
        <p:spPr>
          <a:xfrm>
            <a:off x="8368030" y="4490085"/>
            <a:ext cx="819785" cy="434340"/>
          </a:xfrm>
          <a:prstGeom prst="rect">
            <a:avLst/>
          </a:prstGeom>
        </p:spPr>
      </p:pic>
      <p:pic>
        <p:nvPicPr>
          <p:cNvPr id="88" name="图片 22"/>
          <p:cNvPicPr/>
          <p:nvPr/>
        </p:nvPicPr>
        <p:blipFill>
          <a:blip r:embed="rId5"/>
          <a:stretch>
            <a:fillRect/>
          </a:stretch>
        </p:blipFill>
        <p:spPr>
          <a:xfrm>
            <a:off x="8328660" y="3717290"/>
            <a:ext cx="913130" cy="756285"/>
          </a:xfrm>
          <a:prstGeom prst="rect">
            <a:avLst/>
          </a:prstGeom>
        </p:spPr>
      </p:pic>
      <p:pic>
        <p:nvPicPr>
          <p:cNvPr id="89" name="图片 27"/>
          <p:cNvPicPr/>
          <p:nvPr/>
        </p:nvPicPr>
        <p:blipFill>
          <a:blip r:embed="rId6"/>
          <a:stretch>
            <a:fillRect/>
          </a:stretch>
        </p:blipFill>
        <p:spPr>
          <a:xfrm>
            <a:off x="10593070" y="807720"/>
            <a:ext cx="1007745" cy="854075"/>
          </a:xfrm>
          <a:prstGeom prst="rect">
            <a:avLst/>
          </a:prstGeom>
        </p:spPr>
      </p:pic>
      <p:pic>
        <p:nvPicPr>
          <p:cNvPr id="91" name="图片 34"/>
          <p:cNvPicPr/>
          <p:nvPr/>
        </p:nvPicPr>
        <p:blipFill>
          <a:blip r:embed="rId7"/>
          <a:srcRect t="6808"/>
          <a:stretch>
            <a:fillRect/>
          </a:stretch>
        </p:blipFill>
        <p:spPr>
          <a:xfrm rot="16200000">
            <a:off x="1116965" y="5311140"/>
            <a:ext cx="1072515" cy="764540"/>
          </a:xfrm>
          <a:prstGeom prst="rect">
            <a:avLst/>
          </a:prstGeom>
        </p:spPr>
      </p:pic>
      <p:pic>
        <p:nvPicPr>
          <p:cNvPr id="96" name="图片 3"/>
          <p:cNvPicPr/>
          <p:nvPr/>
        </p:nvPicPr>
        <p:blipFill>
          <a:blip r:embed="rId8"/>
          <a:stretch>
            <a:fillRect/>
          </a:stretch>
        </p:blipFill>
        <p:spPr>
          <a:xfrm>
            <a:off x="8328660" y="2204720"/>
            <a:ext cx="937260" cy="744220"/>
          </a:xfrm>
          <a:prstGeom prst="rect">
            <a:avLst/>
          </a:prstGeom>
        </p:spPr>
      </p:pic>
      <p:pic>
        <p:nvPicPr>
          <p:cNvPr id="97" name="图片 8"/>
          <p:cNvPicPr/>
          <p:nvPr/>
        </p:nvPicPr>
        <p:blipFill>
          <a:blip r:embed="rId9"/>
          <a:srcRect l="13649" t="39067" r="13974"/>
          <a:stretch>
            <a:fillRect/>
          </a:stretch>
        </p:blipFill>
        <p:spPr>
          <a:xfrm rot="10800000">
            <a:off x="8328660" y="2924810"/>
            <a:ext cx="1001395" cy="614045"/>
          </a:xfrm>
          <a:prstGeom prst="rect">
            <a:avLst/>
          </a:prstGeom>
        </p:spPr>
      </p:pic>
      <p:pic>
        <p:nvPicPr>
          <p:cNvPr id="98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3110" y="5184775"/>
            <a:ext cx="984250" cy="957580"/>
          </a:xfrm>
          <a:prstGeom prst="rect">
            <a:avLst/>
          </a:prstGeom>
        </p:spPr>
      </p:pic>
      <p:pic>
        <p:nvPicPr>
          <p:cNvPr id="101" name="图片 16"/>
          <p:cNvPicPr/>
          <p:nvPr/>
        </p:nvPicPr>
        <p:blipFill>
          <a:blip r:embed="rId11"/>
          <a:srcRect t="36397" r="693"/>
          <a:stretch>
            <a:fillRect/>
          </a:stretch>
        </p:blipFill>
        <p:spPr>
          <a:xfrm>
            <a:off x="5664200" y="3902710"/>
            <a:ext cx="1187450" cy="10217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8660" y="764540"/>
            <a:ext cx="859155" cy="10858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61690" y="4077335"/>
            <a:ext cx="934085" cy="5111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07795" y="692785"/>
            <a:ext cx="427355" cy="10414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/>
          <a:srcRect l="4536" r="7736"/>
          <a:stretch>
            <a:fillRect/>
          </a:stretch>
        </p:blipFill>
        <p:spPr>
          <a:xfrm>
            <a:off x="5808345" y="692785"/>
            <a:ext cx="678180" cy="62611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42940" y="1701165"/>
            <a:ext cx="1021080" cy="76771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38165" y="2708910"/>
            <a:ext cx="1213485" cy="7245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99515" y="3933190"/>
            <a:ext cx="952500" cy="6972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47425" y="2805430"/>
            <a:ext cx="503555" cy="4184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00415" y="5215255"/>
            <a:ext cx="234315" cy="1028700"/>
          </a:xfrm>
          <a:prstGeom prst="rect">
            <a:avLst/>
          </a:prstGeom>
        </p:spPr>
      </p:pic>
      <p:pic>
        <p:nvPicPr>
          <p:cNvPr id="94" name="图片 1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85820" y="5229225"/>
            <a:ext cx="981710" cy="8375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99515" y="2275840"/>
            <a:ext cx="962660" cy="94805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742930" y="2708910"/>
            <a:ext cx="183515" cy="8058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88930" y="3644900"/>
            <a:ext cx="956945" cy="7569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4"/>
          <a:srcRect l="7144" t="9853" r="7104" b="5388"/>
          <a:stretch>
            <a:fillRect/>
          </a:stretch>
        </p:blipFill>
        <p:spPr>
          <a:xfrm>
            <a:off x="11136630" y="4424680"/>
            <a:ext cx="530860" cy="5308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3"/>
          <p:cNvSpPr txBox="1"/>
          <p:nvPr/>
        </p:nvSpPr>
        <p:spPr>
          <a:xfrm>
            <a:off x="359410" y="970280"/>
            <a:ext cx="8275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400">
                <a:latin typeface="+mj-ea"/>
                <a:ea typeface="+mj-ea"/>
                <a:cs typeface="Arial Narrow" panose="020B0606020202030204" charset="0"/>
              </a:rPr>
              <a:t>The </a:t>
            </a:r>
            <a:r>
              <a:rPr lang="en-US" altLang="zh-CN" sz="1400">
                <a:latin typeface="+mj-ea"/>
                <a:ea typeface="+mj-ea"/>
                <a:cs typeface="Arial Narrow" panose="020B0606020202030204" charset="0"/>
              </a:rPr>
              <a:t>main post (pillar) </a:t>
            </a:r>
            <a:r>
              <a:rPr lang="zh-CN" altLang="en-US" sz="1400">
                <a:latin typeface="+mj-ea"/>
                <a:ea typeface="+mj-ea"/>
                <a:cs typeface="Arial Narrow" panose="020B0606020202030204" charset="0"/>
              </a:rPr>
              <a:t>have been installed at the factory.</a:t>
            </a:r>
            <a:endParaRPr lang="zh-CN" altLang="en-US" sz="1400">
              <a:latin typeface="+mj-ea"/>
              <a:ea typeface="+mj-ea"/>
              <a:cs typeface="Arial Narrow" panose="020B0606020202030204" charset="0"/>
            </a:endParaRPr>
          </a:p>
          <a:p>
            <a:pPr algn="l"/>
            <a:r>
              <a:rPr lang="en-US" altLang="zh-CN" sz="1400">
                <a:latin typeface="+mj-ea"/>
                <a:ea typeface="+mj-ea"/>
                <a:cs typeface="Arial Narrow" panose="020B0606020202030204" charset="0"/>
              </a:rPr>
              <a:t>Firstly , position where are the motor side  and place to </a:t>
            </a:r>
            <a:r>
              <a:rPr lang="en-US" altLang="zh-CN" sz="1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cs typeface="Arial Narrow" panose="020B0606020202030204" charset="0"/>
              </a:rPr>
              <a:t>two </a:t>
            </a:r>
            <a:r>
              <a:rPr lang="en-US" altLang="zh-CN" sz="1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cs typeface="Arial Narrow" panose="020B0606020202030204" charset="0"/>
              </a:rPr>
              <a:t>pillars</a:t>
            </a:r>
            <a:r>
              <a:rPr lang="en-US" altLang="zh-CN" sz="1400">
                <a:latin typeface="+mj-ea"/>
                <a:ea typeface="+mj-ea"/>
                <a:cs typeface="Arial Narrow" panose="020B0606020202030204" charset="0"/>
              </a:rPr>
              <a:t> in the right direction.</a:t>
            </a:r>
            <a:endParaRPr lang="en-US" altLang="zh-CN" sz="1400">
              <a:latin typeface="+mj-ea"/>
              <a:ea typeface="+mj-ea"/>
              <a:cs typeface="Arial Narrow" panose="020B0606020202030204" charset="0"/>
            </a:endParaRPr>
          </a:p>
        </p:txBody>
      </p:sp>
      <p:sp>
        <p:nvSpPr>
          <p:cNvPr id="104" name="文本框 8"/>
          <p:cNvSpPr txBox="1"/>
          <p:nvPr/>
        </p:nvSpPr>
        <p:spPr>
          <a:xfrm>
            <a:off x="433705" y="523240"/>
            <a:ext cx="2690495" cy="3752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1. Pillar  Position .</a:t>
            </a:r>
            <a:endParaRPr lang="en-US" altLang="zh-CN"/>
          </a:p>
        </p:txBody>
      </p:sp>
      <p:cxnSp>
        <p:nvCxnSpPr>
          <p:cNvPr id="105" name="直接连接符 17"/>
          <p:cNvCxnSpPr/>
          <p:nvPr/>
        </p:nvCxnSpPr>
        <p:spPr>
          <a:xfrm flipV="1">
            <a:off x="359410" y="891540"/>
            <a:ext cx="2125345" cy="952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7536180" y="1914525"/>
            <a:ext cx="4255135" cy="3159760"/>
          </a:xfrm>
          <a:prstGeom prst="rect">
            <a:avLst/>
          </a:prstGeom>
        </p:spPr>
      </p:pic>
      <p:sp>
        <p:nvSpPr>
          <p:cNvPr id="126" name="文本框 1"/>
          <p:cNvSpPr txBox="1"/>
          <p:nvPr/>
        </p:nvSpPr>
        <p:spPr>
          <a:xfrm>
            <a:off x="9336405" y="4027805"/>
            <a:ext cx="9956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Pillar A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7752715" y="4077335"/>
            <a:ext cx="9956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Pillar B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pic>
        <p:nvPicPr>
          <p:cNvPr id="2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742180" y="2197100"/>
            <a:ext cx="1825625" cy="2272030"/>
          </a:xfrm>
          <a:prstGeom prst="rect">
            <a:avLst/>
          </a:prstGeom>
        </p:spPr>
      </p:pic>
      <p:cxnSp>
        <p:nvCxnSpPr>
          <p:cNvPr id="8" name="直接箭头连接符 5"/>
          <p:cNvCxnSpPr/>
          <p:nvPr/>
        </p:nvCxnSpPr>
        <p:spPr>
          <a:xfrm>
            <a:off x="3287395" y="3140710"/>
            <a:ext cx="1053465" cy="18415"/>
          </a:xfrm>
          <a:prstGeom prst="straightConnector1">
            <a:avLst/>
          </a:prstGeom>
          <a:ln w="31750" cap="rnd">
            <a:solidFill>
              <a:schemeClr val="accent1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9" name="图片 10" descr="05d5575a-cfbd-4a32-99b3-8efa5a3a65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24915" y="1876425"/>
            <a:ext cx="1217930" cy="242189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511675" y="1914525"/>
            <a:ext cx="180657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# 4 </a:t>
            </a:r>
            <a:r>
              <a:rPr lang="en-US" altLang="zh-CN" sz="200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screw </a:t>
            </a:r>
            <a:endParaRPr lang="en-US" altLang="zh-CN" sz="200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5735955" y="2204720"/>
            <a:ext cx="431800" cy="3600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>
            <a:off x="5735955" y="2277110"/>
            <a:ext cx="360045" cy="17348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3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800" y="1852930"/>
            <a:ext cx="835025" cy="71183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975995" y="458152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sz="1400">
                <a:latin typeface="+mj-ea"/>
                <a:ea typeface="+mj-ea"/>
                <a:cs typeface="Arial Narrow" panose="020B0606020202030204" charset="0"/>
                <a:sym typeface="+mn-ea"/>
              </a:rPr>
              <a:t>On the </a:t>
            </a:r>
            <a:r>
              <a:rPr lang="en-US" altLang="zh-CN" sz="1400">
                <a:latin typeface="+mj-ea"/>
                <a:ea typeface="+mj-ea"/>
                <a:cs typeface="Arial Narrow" panose="020B0606020202030204" charset="0"/>
                <a:sym typeface="+mn-ea"/>
              </a:rPr>
              <a:t>job </a:t>
            </a:r>
            <a:r>
              <a:rPr lang="zh-CN" altLang="en-US" sz="1400">
                <a:latin typeface="+mj-ea"/>
                <a:ea typeface="+mj-ea"/>
                <a:cs typeface="Arial Narrow" panose="020B0606020202030204" charset="0"/>
                <a:sym typeface="+mn-ea"/>
              </a:rPr>
              <a:t>site,</a:t>
            </a:r>
            <a:r>
              <a:rPr lang="en-US" altLang="zh-CN" sz="1400">
                <a:latin typeface="+mj-ea"/>
                <a:ea typeface="+mj-ea"/>
                <a:cs typeface="Arial Narrow" panose="020B0606020202030204" charset="0"/>
                <a:sym typeface="+mn-ea"/>
              </a:rPr>
              <a:t> </a:t>
            </a:r>
            <a:r>
              <a:rPr lang="zh-CN" altLang="en-US" sz="1400">
                <a:latin typeface="+mj-ea"/>
                <a:ea typeface="+mj-ea"/>
                <a:cs typeface="Arial Narrow" panose="020B0606020202030204" charset="0"/>
                <a:sym typeface="+mn-ea"/>
              </a:rPr>
              <a:t> it only needs to be</a:t>
            </a:r>
            <a:r>
              <a:rPr lang="en-US" altLang="zh-CN" sz="1400">
                <a:latin typeface="+mj-ea"/>
                <a:ea typeface="+mj-ea"/>
                <a:cs typeface="Arial Narrow" panose="020B0606020202030204" charset="0"/>
                <a:sym typeface="+mn-ea"/>
              </a:rPr>
              <a:t> laid down on floor and</a:t>
            </a:r>
            <a:r>
              <a:rPr lang="zh-CN" altLang="en-US" sz="1400">
                <a:latin typeface="+mj-ea"/>
                <a:ea typeface="+mj-ea"/>
                <a:cs typeface="Arial Narrow" panose="020B0606020202030204" charset="0"/>
                <a:sym typeface="+mn-ea"/>
              </a:rPr>
              <a:t> secured </a:t>
            </a:r>
            <a:r>
              <a:rPr lang="en-US" altLang="zh-CN" sz="1400">
                <a:latin typeface="+mj-ea"/>
                <a:ea typeface="+mj-ea"/>
                <a:cs typeface="Arial Narrow" panose="020B0606020202030204" charset="0"/>
                <a:sym typeface="+mn-ea"/>
              </a:rPr>
              <a:t>with all beams.</a:t>
            </a:r>
            <a:endParaRPr lang="en-US" altLang="zh-CN" sz="1400">
              <a:latin typeface="+mj-ea"/>
              <a:ea typeface="+mj-ea"/>
              <a:cs typeface="Arial Narrow" panose="020B0606020202030204" charset="0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328660" y="3260725"/>
            <a:ext cx="8451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/>
              <a:t>Motor</a:t>
            </a:r>
            <a:endParaRPr lang="en-US" altLang="zh-CN"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5820" y="998220"/>
            <a:ext cx="5815330" cy="4122420"/>
          </a:xfrm>
          <a:prstGeom prst="rect">
            <a:avLst/>
          </a:prstGeom>
        </p:spPr>
      </p:pic>
      <p:sp>
        <p:nvSpPr>
          <p:cNvPr id="123" name="文本框 7"/>
          <p:cNvSpPr txBox="1"/>
          <p:nvPr/>
        </p:nvSpPr>
        <p:spPr>
          <a:xfrm>
            <a:off x="1631315" y="5086350"/>
            <a:ext cx="7843520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ym typeface="+mn-ea"/>
              </a:rPr>
              <a:t>Pre-drilled holes have been provided for fastening.</a:t>
            </a:r>
            <a:endParaRPr lang="en-US" altLang="zh-CN">
              <a:sym typeface="+mn-ea"/>
            </a:endParaRPr>
          </a:p>
          <a:p>
            <a:r>
              <a:rPr lang="en-US" altLang="zh-CN"/>
              <a:t>                                             </a:t>
            </a:r>
            <a:endParaRPr lang="en-US" altLang="zh-CN"/>
          </a:p>
        </p:txBody>
      </p:sp>
      <p:cxnSp>
        <p:nvCxnSpPr>
          <p:cNvPr id="124" name="直接连接符 6"/>
          <p:cNvCxnSpPr/>
          <p:nvPr/>
        </p:nvCxnSpPr>
        <p:spPr>
          <a:xfrm flipV="1">
            <a:off x="473075" y="764540"/>
            <a:ext cx="4038600" cy="482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文本框 8"/>
          <p:cNvSpPr txBox="1"/>
          <p:nvPr/>
        </p:nvSpPr>
        <p:spPr>
          <a:xfrm>
            <a:off x="527685" y="908685"/>
            <a:ext cx="70440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 Please secure the beam against the wall with screws,</a:t>
            </a:r>
            <a:endParaRPr lang="en-US" altLang="zh-CN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  <a:sym typeface="+mn-ea"/>
            </a:endParaRPr>
          </a:p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 then finish it with plastic screw caps.</a:t>
            </a:r>
            <a:endParaRPr lang="en-US" altLang="zh-CN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  <a:sym typeface="+mn-ea"/>
            </a:endParaRPr>
          </a:p>
          <a:p>
            <a:endParaRPr lang="en-US" altLang="zh-CN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  <a:sym typeface="+mn-ea"/>
            </a:endParaRPr>
          </a:p>
          <a:p>
            <a:endParaRPr lang="en-US" altLang="zh-CN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740" y="1299845"/>
            <a:ext cx="264160" cy="115697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765" y="1772920"/>
            <a:ext cx="733425" cy="609600"/>
          </a:xfrm>
          <a:prstGeom prst="rect">
            <a:avLst/>
          </a:prstGeom>
        </p:spPr>
      </p:pic>
      <p:sp>
        <p:nvSpPr>
          <p:cNvPr id="18" name="矩形 14"/>
          <p:cNvSpPr/>
          <p:nvPr/>
        </p:nvSpPr>
        <p:spPr>
          <a:xfrm>
            <a:off x="8328660" y="3669665"/>
            <a:ext cx="2085340" cy="3352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#9  for wall mount bolt and capping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6024245" y="2456815"/>
            <a:ext cx="155575" cy="14763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7"/>
          <p:cNvSpPr txBox="1"/>
          <p:nvPr/>
        </p:nvSpPr>
        <p:spPr>
          <a:xfrm>
            <a:off x="455930" y="325755"/>
            <a:ext cx="6643370" cy="7226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ym typeface="+mn-ea"/>
              </a:rPr>
              <a:t>2.  Installation of Wall-Mounted Beam. </a:t>
            </a:r>
            <a:endParaRPr lang="en-US" altLang="zh-CN">
              <a:sym typeface="+mn-ea"/>
            </a:endParaRPr>
          </a:p>
          <a:p>
            <a:r>
              <a:rPr lang="en-US" altLang="zh-CN"/>
              <a:t>                                             </a:t>
            </a:r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255" y="1988820"/>
            <a:ext cx="2534285" cy="1871980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749935" y="1916430"/>
            <a:ext cx="2681605" cy="197739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4" name="直接箭头连接符 3"/>
          <p:cNvCxnSpPr/>
          <p:nvPr/>
        </p:nvCxnSpPr>
        <p:spPr>
          <a:xfrm flipH="1" flipV="1">
            <a:off x="3072130" y="3644900"/>
            <a:ext cx="2736215" cy="3600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/>
          <p:nvPr/>
        </p:nvPicPr>
        <p:blipFill>
          <a:blip r:embed="rId1"/>
          <a:stretch>
            <a:fillRect/>
          </a:stretch>
        </p:blipFill>
        <p:spPr>
          <a:xfrm>
            <a:off x="407670" y="1937385"/>
            <a:ext cx="3268980" cy="2813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791585" y="2708275"/>
            <a:ext cx="6616700" cy="3629025"/>
          </a:xfrm>
          <a:prstGeom prst="rect">
            <a:avLst/>
          </a:prstGeom>
        </p:spPr>
      </p:pic>
      <p:sp>
        <p:nvSpPr>
          <p:cNvPr id="110" name="文本框 1"/>
          <p:cNvSpPr txBox="1"/>
          <p:nvPr/>
        </p:nvSpPr>
        <p:spPr>
          <a:xfrm>
            <a:off x="626745" y="523240"/>
            <a:ext cx="7200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3.  Screw fixed the beam and pillars by using </a:t>
            </a:r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#4-1, #4-2, #4-3 </a:t>
            </a:r>
            <a:r>
              <a:rPr lang="en-US" altLang="zh-CN"/>
              <a:t>screws.</a:t>
            </a:r>
            <a:endParaRPr lang="en-US" altLang="zh-CN"/>
          </a:p>
        </p:txBody>
      </p:sp>
      <p:cxnSp>
        <p:nvCxnSpPr>
          <p:cNvPr id="112" name="直接连接符 17"/>
          <p:cNvCxnSpPr/>
          <p:nvPr/>
        </p:nvCxnSpPr>
        <p:spPr>
          <a:xfrm>
            <a:off x="695960" y="874395"/>
            <a:ext cx="6840220" cy="3429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图片 1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264650" y="1268730"/>
            <a:ext cx="889635" cy="79502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4536" r="7736"/>
          <a:stretch>
            <a:fillRect/>
          </a:stretch>
        </p:blipFill>
        <p:spPr>
          <a:xfrm>
            <a:off x="8328025" y="5386070"/>
            <a:ext cx="821055" cy="75946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727575" y="1058545"/>
            <a:ext cx="579120" cy="570230"/>
          </a:xfrm>
          <a:prstGeom prst="rect">
            <a:avLst/>
          </a:prstGeom>
        </p:spPr>
      </p:pic>
      <p:cxnSp>
        <p:nvCxnSpPr>
          <p:cNvPr id="23" name="直接箭头连接符 22"/>
          <p:cNvCxnSpPr>
            <a:stCxn id="5" idx="4"/>
          </p:cNvCxnSpPr>
          <p:nvPr>
            <p:custDataLst>
              <p:tags r:id="rId10"/>
            </p:custDataLst>
          </p:nvPr>
        </p:nvCxnSpPr>
        <p:spPr>
          <a:xfrm flipH="1">
            <a:off x="6671945" y="4742180"/>
            <a:ext cx="1033145" cy="84709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endCxn id="2" idx="1"/>
          </p:cNvCxnSpPr>
          <p:nvPr>
            <p:custDataLst>
              <p:tags r:id="rId11"/>
            </p:custDataLst>
          </p:nvPr>
        </p:nvCxnSpPr>
        <p:spPr>
          <a:xfrm>
            <a:off x="5375910" y="1628775"/>
            <a:ext cx="1967865" cy="230060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/>
        </p:nvSpPr>
        <p:spPr>
          <a:xfrm>
            <a:off x="626745" y="1177290"/>
            <a:ext cx="42691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sz="1400">
                <a:latin typeface="+mj-ea"/>
                <a:ea typeface="+mj-ea"/>
                <a:cs typeface="Arial Narrow" panose="020B0606020202030204" charset="0"/>
                <a:sym typeface="+mn-ea"/>
              </a:rPr>
              <a:t>Only two parts here (close to the motor beam) </a:t>
            </a:r>
            <a:endParaRPr lang="en-US" sz="1400">
              <a:latin typeface="+mj-ea"/>
              <a:ea typeface="+mj-ea"/>
              <a:cs typeface="Arial Narrow" panose="020B0606020202030204" charset="0"/>
              <a:sym typeface="+mn-ea"/>
            </a:endParaRPr>
          </a:p>
          <a:p>
            <a:pPr algn="l"/>
            <a:r>
              <a:rPr lang="en-US" sz="1400">
                <a:latin typeface="+mj-ea"/>
                <a:ea typeface="+mj-ea"/>
                <a:cs typeface="Arial Narrow" panose="020B0606020202030204" charset="0"/>
                <a:sym typeface="+mn-ea"/>
              </a:rPr>
              <a:t>are used </a:t>
            </a:r>
            <a:r>
              <a:rPr lang="en-US" sz="1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ea"/>
                <a:ea typeface="+mj-ea"/>
                <a:cs typeface="Arial Narrow" panose="020B0606020202030204" charset="0"/>
                <a:sym typeface="+mn-ea"/>
              </a:rPr>
              <a:t>#4-3 </a:t>
            </a:r>
            <a:r>
              <a:rPr lang="en-US" sz="1400">
                <a:latin typeface="+mj-ea"/>
                <a:ea typeface="+mj-ea"/>
                <a:cs typeface="Arial Narrow" panose="020B0606020202030204" charset="0"/>
                <a:sym typeface="+mn-ea"/>
              </a:rPr>
              <a:t>srews. </a:t>
            </a:r>
            <a:endParaRPr lang="en-US" sz="1400">
              <a:latin typeface="+mj-ea"/>
              <a:ea typeface="+mj-ea"/>
              <a:cs typeface="Arial Narrow" panose="020B0606020202030204" charset="0"/>
              <a:sym typeface="+mn-ea"/>
            </a:endParaRPr>
          </a:p>
        </p:txBody>
      </p:sp>
      <p:sp>
        <p:nvSpPr>
          <p:cNvPr id="2" name="椭圆 1"/>
          <p:cNvSpPr/>
          <p:nvPr>
            <p:custDataLst>
              <p:tags r:id="rId12"/>
            </p:custDataLst>
          </p:nvPr>
        </p:nvSpPr>
        <p:spPr>
          <a:xfrm>
            <a:off x="7313295" y="3896995"/>
            <a:ext cx="206375" cy="222885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椭圆 2"/>
          <p:cNvSpPr/>
          <p:nvPr>
            <p:custDataLst>
              <p:tags r:id="rId13"/>
            </p:custDataLst>
          </p:nvPr>
        </p:nvSpPr>
        <p:spPr>
          <a:xfrm>
            <a:off x="7313295" y="4221480"/>
            <a:ext cx="206375" cy="222885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椭圆 4"/>
          <p:cNvSpPr/>
          <p:nvPr>
            <p:custDataLst>
              <p:tags r:id="rId14"/>
            </p:custDataLst>
          </p:nvPr>
        </p:nvSpPr>
        <p:spPr>
          <a:xfrm>
            <a:off x="7601585" y="4519295"/>
            <a:ext cx="206375" cy="222885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  <a:p>
            <a:pPr algn="ctr"/>
            <a:endParaRPr lang="zh-CN" altLang="en-US"/>
          </a:p>
        </p:txBody>
      </p:sp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>
            <a:off x="7529195" y="3870325"/>
            <a:ext cx="206375" cy="222885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16"/>
            </p:custDataLst>
          </p:nvPr>
        </p:nvSpPr>
        <p:spPr>
          <a:xfrm>
            <a:off x="7519670" y="4208145"/>
            <a:ext cx="206375" cy="222885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18691225" y="2899410"/>
            <a:ext cx="864870" cy="122428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椭圆 11"/>
          <p:cNvSpPr/>
          <p:nvPr>
            <p:custDataLst>
              <p:tags r:id="rId17"/>
            </p:custDataLst>
          </p:nvPr>
        </p:nvSpPr>
        <p:spPr>
          <a:xfrm>
            <a:off x="7313295" y="4495165"/>
            <a:ext cx="206375" cy="222885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8"/>
            </p:custDataLst>
          </p:nvPr>
        </p:nvSpPr>
        <p:spPr>
          <a:xfrm>
            <a:off x="6671945" y="1289050"/>
            <a:ext cx="24288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The upper two holes are used</a:t>
            </a:r>
            <a:r>
              <a:rPr lang="en-US" altLang="zh-CN" sz="1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#4-2</a:t>
            </a:r>
            <a:r>
              <a:rPr lang="en-US" altLang="zh-CN" sz="1400"/>
              <a:t> screws.</a:t>
            </a:r>
            <a:endParaRPr lang="en-US" altLang="zh-CN" sz="1400"/>
          </a:p>
        </p:txBody>
      </p:sp>
      <p:sp>
        <p:nvSpPr>
          <p:cNvPr id="16" name="文本框 15"/>
          <p:cNvSpPr txBox="1"/>
          <p:nvPr>
            <p:custDataLst>
              <p:tags r:id="rId19"/>
            </p:custDataLst>
          </p:nvPr>
        </p:nvSpPr>
        <p:spPr>
          <a:xfrm>
            <a:off x="6240145" y="5491480"/>
            <a:ext cx="2230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400"/>
              <a:t>The 3rd holes  are used </a:t>
            </a:r>
            <a:r>
              <a:rPr lang="en-US" altLang="zh-CN" sz="1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#4-1</a:t>
            </a:r>
            <a:r>
              <a:rPr lang="en-US" altLang="zh-CN" sz="1400"/>
              <a:t> screws.</a:t>
            </a:r>
            <a:endParaRPr lang="en-US" altLang="zh-CN" sz="1400"/>
          </a:p>
        </p:txBody>
      </p:sp>
      <p:cxnSp>
        <p:nvCxnSpPr>
          <p:cNvPr id="53" name="直接箭头连接符 52"/>
          <p:cNvCxnSpPr>
            <a:stCxn id="13" idx="7"/>
          </p:cNvCxnSpPr>
          <p:nvPr/>
        </p:nvCxnSpPr>
        <p:spPr>
          <a:xfrm flipV="1">
            <a:off x="918210" y="1628775"/>
            <a:ext cx="497205" cy="143129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62" name="圆角矩形 14"/>
          <p:cNvSpPr/>
          <p:nvPr>
            <p:custDataLst>
              <p:tags r:id="rId20"/>
            </p:custDataLst>
          </p:nvPr>
        </p:nvSpPr>
        <p:spPr>
          <a:xfrm>
            <a:off x="6550025" y="1196340"/>
            <a:ext cx="3795395" cy="880110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4"/>
          <p:cNvSpPr/>
          <p:nvPr>
            <p:custDataLst>
              <p:tags r:id="rId21"/>
            </p:custDataLst>
          </p:nvPr>
        </p:nvSpPr>
        <p:spPr>
          <a:xfrm>
            <a:off x="5998210" y="5229225"/>
            <a:ext cx="3375025" cy="108902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14"/>
          <p:cNvSpPr/>
          <p:nvPr/>
        </p:nvSpPr>
        <p:spPr>
          <a:xfrm>
            <a:off x="551180" y="1052830"/>
            <a:ext cx="4896485" cy="723265"/>
          </a:xfrm>
          <a:prstGeom prst="round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8" name="直接箭头连接符 17"/>
          <p:cNvCxnSpPr>
            <a:endCxn id="8" idx="7"/>
          </p:cNvCxnSpPr>
          <p:nvPr>
            <p:custDataLst>
              <p:tags r:id="rId22"/>
            </p:custDataLst>
          </p:nvPr>
        </p:nvCxnSpPr>
        <p:spPr>
          <a:xfrm flipH="1">
            <a:off x="7705090" y="2061210"/>
            <a:ext cx="1336675" cy="184150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文本框 1"/>
          <p:cNvSpPr txBox="1"/>
          <p:nvPr/>
        </p:nvSpPr>
        <p:spPr>
          <a:xfrm>
            <a:off x="1743075" y="3729990"/>
            <a:ext cx="884555" cy="3473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Pillar A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55370" y="2857500"/>
            <a:ext cx="8451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/>
              <a:t>Motor</a:t>
            </a:r>
            <a:endParaRPr lang="en-US" altLang="zh-CN" sz="1600"/>
          </a:p>
        </p:txBody>
      </p:sp>
      <p:sp>
        <p:nvSpPr>
          <p:cNvPr id="42" name="文本框 1"/>
          <p:cNvSpPr txBox="1"/>
          <p:nvPr/>
        </p:nvSpPr>
        <p:spPr>
          <a:xfrm>
            <a:off x="551180" y="3649345"/>
            <a:ext cx="9956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Pillar B</a:t>
            </a:r>
            <a:endParaRPr lang="en-US" altLang="zh-CN" sz="16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777875" y="3027045"/>
            <a:ext cx="164465" cy="22479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5" name="直接箭头连接符 14"/>
          <p:cNvCxnSpPr>
            <a:stCxn id="17" idx="0"/>
          </p:cNvCxnSpPr>
          <p:nvPr/>
        </p:nvCxnSpPr>
        <p:spPr>
          <a:xfrm flipH="1" flipV="1">
            <a:off x="1415415" y="1628775"/>
            <a:ext cx="165100" cy="1580515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椭圆 16"/>
          <p:cNvSpPr/>
          <p:nvPr/>
        </p:nvSpPr>
        <p:spPr>
          <a:xfrm>
            <a:off x="1497965" y="3209290"/>
            <a:ext cx="164465" cy="224790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文本框 7"/>
          <p:cNvSpPr txBox="1"/>
          <p:nvPr/>
        </p:nvSpPr>
        <p:spPr>
          <a:xfrm>
            <a:off x="527685" y="325755"/>
            <a:ext cx="6643370" cy="7226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ym typeface="+mn-ea"/>
              </a:rPr>
              <a:t>4. -1,Load Water Gutter (sink).   </a:t>
            </a:r>
            <a:endParaRPr lang="en-US" altLang="zh-CN">
              <a:sym typeface="+mn-ea"/>
            </a:endParaRPr>
          </a:p>
          <a:p>
            <a:r>
              <a:rPr lang="en-US" altLang="zh-CN"/>
              <a:t>                                             </a:t>
            </a:r>
            <a:endParaRPr lang="en-US" altLang="zh-CN"/>
          </a:p>
        </p:txBody>
      </p:sp>
      <p:cxnSp>
        <p:nvCxnSpPr>
          <p:cNvPr id="124" name="直接连接符 6"/>
          <p:cNvCxnSpPr/>
          <p:nvPr/>
        </p:nvCxnSpPr>
        <p:spPr>
          <a:xfrm flipV="1">
            <a:off x="473075" y="802005"/>
            <a:ext cx="2943860" cy="107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文本框 8"/>
          <p:cNvSpPr txBox="1"/>
          <p:nvPr/>
        </p:nvSpPr>
        <p:spPr>
          <a:xfrm>
            <a:off x="695325" y="1073150"/>
            <a:ext cx="6974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Insert the square nuts into the frame slot before installing the frame. </a:t>
            </a:r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 </a:t>
            </a:r>
            <a:endParaRPr lang="en-US" altLang="zh-CN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805" y="2204720"/>
            <a:ext cx="7682230" cy="46323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405" y="332740"/>
            <a:ext cx="2133600" cy="2152650"/>
          </a:xfrm>
          <a:prstGeom prst="rect">
            <a:avLst/>
          </a:prstGeom>
        </p:spPr>
      </p:pic>
      <p:cxnSp>
        <p:nvCxnSpPr>
          <p:cNvPr id="4" name="肘形连接符 3"/>
          <p:cNvCxnSpPr/>
          <p:nvPr/>
        </p:nvCxnSpPr>
        <p:spPr>
          <a:xfrm rot="10800000" flipV="1">
            <a:off x="6383655" y="2060575"/>
            <a:ext cx="3550285" cy="2376170"/>
          </a:xfrm>
          <a:prstGeom prst="bentConnector3">
            <a:avLst>
              <a:gd name="adj1" fmla="val 49991"/>
            </a:avLst>
          </a:prstGeom>
          <a:ln w="31750">
            <a:solidFill>
              <a:srgbClr val="92D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5880100" y="4149090"/>
            <a:ext cx="504190" cy="431800"/>
          </a:xfrm>
          <a:prstGeom prst="rect">
            <a:avLst/>
          </a:prstGeom>
          <a:ln w="2540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9401810" y="2553335"/>
            <a:ext cx="21742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10#</a:t>
            </a:r>
            <a:r>
              <a:rPr lang="en-US" altLang="zh-CN"/>
              <a:t> screw nuts</a:t>
            </a:r>
            <a:endParaRPr lang="en-US" altLang="zh-CN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8975" y="2924810"/>
            <a:ext cx="680085" cy="6946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文本框 7"/>
          <p:cNvSpPr txBox="1"/>
          <p:nvPr/>
        </p:nvSpPr>
        <p:spPr>
          <a:xfrm>
            <a:off x="527685" y="325755"/>
            <a:ext cx="6643370" cy="7226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ym typeface="+mn-ea"/>
              </a:rPr>
              <a:t>4.-2, Load Water Gutter (sink).   </a:t>
            </a:r>
            <a:endParaRPr lang="en-US" altLang="zh-CN">
              <a:sym typeface="+mn-ea"/>
            </a:endParaRPr>
          </a:p>
          <a:p>
            <a:r>
              <a:rPr lang="en-US" altLang="zh-CN"/>
              <a:t>                                             </a:t>
            </a:r>
            <a:endParaRPr lang="en-US" altLang="zh-CN"/>
          </a:p>
        </p:txBody>
      </p:sp>
      <p:cxnSp>
        <p:nvCxnSpPr>
          <p:cNvPr id="124" name="直接连接符 6"/>
          <p:cNvCxnSpPr/>
          <p:nvPr/>
        </p:nvCxnSpPr>
        <p:spPr>
          <a:xfrm flipV="1">
            <a:off x="473075" y="802005"/>
            <a:ext cx="2943860" cy="107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5880100" y="4149090"/>
            <a:ext cx="504190" cy="431800"/>
          </a:xfrm>
          <a:prstGeom prst="rect">
            <a:avLst/>
          </a:prstGeom>
          <a:ln w="25400">
            <a:solidFill>
              <a:srgbClr val="92D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39470" y="981075"/>
            <a:ext cx="70453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zh-CN"/>
              <a:t>Insert the sink baffle.</a:t>
            </a:r>
            <a:endParaRPr lang="en-US" altLang="zh-CN"/>
          </a:p>
          <a:p>
            <a:pPr algn="l"/>
            <a:r>
              <a:rPr lang="en-US" altLang="zh-CN"/>
              <a:t> (the baffles at different positions are labeled with letters) </a:t>
            </a:r>
            <a:endParaRPr lang="en-US" altLang="zh-CN"/>
          </a:p>
          <a:p>
            <a:pPr algn="l"/>
            <a:r>
              <a:rPr lang="en-US" altLang="zh-CN"/>
              <a:t>Then secure it with one #10 screw.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860" y="2538095"/>
            <a:ext cx="7592399" cy="4320000"/>
          </a:xfrm>
          <a:prstGeom prst="rect">
            <a:avLst/>
          </a:prstGeom>
        </p:spPr>
      </p:pic>
      <p:cxnSp>
        <p:nvCxnSpPr>
          <p:cNvPr id="4" name="肘形连接符 3"/>
          <p:cNvCxnSpPr/>
          <p:nvPr/>
        </p:nvCxnSpPr>
        <p:spPr>
          <a:xfrm rot="10800000" flipV="1">
            <a:off x="5160010" y="2636520"/>
            <a:ext cx="3550285" cy="2376170"/>
          </a:xfrm>
          <a:prstGeom prst="bentConnector3">
            <a:avLst>
              <a:gd name="adj1" fmla="val 49991"/>
            </a:avLst>
          </a:prstGeom>
          <a:ln w="31750">
            <a:solidFill>
              <a:srgbClr val="92D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460" y="919480"/>
            <a:ext cx="2290445" cy="178943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0905" y="2204720"/>
            <a:ext cx="1017905" cy="8051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文本框 7"/>
          <p:cNvSpPr txBox="1"/>
          <p:nvPr/>
        </p:nvSpPr>
        <p:spPr>
          <a:xfrm>
            <a:off x="527685" y="325755"/>
            <a:ext cx="6643370" cy="7226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ym typeface="+mn-ea"/>
              </a:rPr>
              <a:t>4.-3,  Load Water Gutter (sink).   </a:t>
            </a:r>
            <a:endParaRPr lang="en-US" altLang="zh-CN">
              <a:sym typeface="+mn-ea"/>
            </a:endParaRPr>
          </a:p>
          <a:p>
            <a:r>
              <a:rPr lang="en-US" altLang="zh-CN"/>
              <a:t>                                             </a:t>
            </a:r>
            <a:endParaRPr lang="en-US" altLang="zh-CN"/>
          </a:p>
        </p:txBody>
      </p:sp>
      <p:cxnSp>
        <p:nvCxnSpPr>
          <p:cNvPr id="124" name="直接连接符 6"/>
          <p:cNvCxnSpPr/>
          <p:nvPr/>
        </p:nvCxnSpPr>
        <p:spPr>
          <a:xfrm flipV="1">
            <a:off x="473075" y="802005"/>
            <a:ext cx="2943860" cy="107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文本框 8"/>
          <p:cNvSpPr txBox="1"/>
          <p:nvPr/>
        </p:nvSpPr>
        <p:spPr>
          <a:xfrm>
            <a:off x="695325" y="1073150"/>
            <a:ext cx="6015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 Load  </a:t>
            </a:r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water gutter</a:t>
            </a:r>
            <a:r>
              <a:rPr lang="en-US" altLang="zh-CN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 (the Sink) along </a:t>
            </a:r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+mn-ea"/>
              </a:rPr>
              <a:t>four beams.</a:t>
            </a:r>
            <a:endParaRPr lang="en-US" altLang="zh-CN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2553335"/>
            <a:ext cx="7999999" cy="4320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图片 11"/>
          <p:cNvPicPr>
            <a:picLocks noChangeAspect="1"/>
          </p:cNvPicPr>
          <p:nvPr/>
        </p:nvPicPr>
        <p:blipFill>
          <a:blip r:embed="rId1"/>
          <a:srcRect l="11980" t="-2766" r="4281" b="42643"/>
          <a:stretch>
            <a:fillRect/>
          </a:stretch>
        </p:blipFill>
        <p:spPr>
          <a:xfrm>
            <a:off x="5447665" y="1417955"/>
            <a:ext cx="4682490" cy="28022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7" name="文本框 1"/>
          <p:cNvSpPr txBox="1"/>
          <p:nvPr/>
        </p:nvSpPr>
        <p:spPr>
          <a:xfrm>
            <a:off x="296545" y="281940"/>
            <a:ext cx="39909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5. Load </a:t>
            </a:r>
            <a:r>
              <a:rPr lang="en-US" altLang="zh-CN" b="1"/>
              <a:t>1st Blade</a:t>
            </a:r>
            <a:r>
              <a:rPr lang="en-US" altLang="zh-CN"/>
              <a:t> on top.</a:t>
            </a:r>
            <a:endParaRPr lang="en-US" altLang="zh-CN" sz="2800"/>
          </a:p>
        </p:txBody>
      </p:sp>
      <p:sp>
        <p:nvSpPr>
          <p:cNvPr id="138" name="文本框 24"/>
          <p:cNvSpPr txBox="1"/>
          <p:nvPr/>
        </p:nvSpPr>
        <p:spPr>
          <a:xfrm>
            <a:off x="5017135" y="1844040"/>
            <a:ext cx="1565910" cy="3683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spAutoFit/>
          </a:bodyPr>
          <a:p>
            <a:pPr algn="ctr"/>
            <a:r>
              <a:rPr lang="en-US" altLang="zh-CN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altLang="zh-CN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9" name="文本框 2"/>
          <p:cNvSpPr txBox="1"/>
          <p:nvPr/>
        </p:nvSpPr>
        <p:spPr>
          <a:xfrm>
            <a:off x="353060" y="840740"/>
            <a:ext cx="4234180" cy="9798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en-US" altLang="zh-CN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The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 </a:t>
            </a:r>
            <a:r>
              <a:rPr lang="en-US" altLang="zh-CN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1st</a:t>
            </a:r>
            <a:r>
              <a:rPr lang="zh-CN" altLang="en-US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 blade</a:t>
            </a:r>
            <a:r>
              <a:rPr lang="en-US" altLang="zh-CN" sz="16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ea"/>
              </a:rPr>
              <a:t> is labeled with marking.</a:t>
            </a:r>
            <a:endParaRPr lang="en-US" altLang="zh-CN" sz="16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ea"/>
            </a:endParaRPr>
          </a:p>
          <a:p>
            <a:pPr algn="l"/>
            <a:endParaRPr lang="en-US" altLang="zh-CN" sz="140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+mn-ea"/>
            </a:endParaRPr>
          </a:p>
          <a:p>
            <a:pPr algn="l"/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  <a:sym typeface="+mn-ea"/>
            </a:endParaRPr>
          </a:p>
          <a:p>
            <a:pPr algn="l"/>
            <a:endParaRPr lang="zh-CN" altLang="en-US" sz="1400" b="1">
              <a:solidFill>
                <a:srgbClr val="FF0000"/>
              </a:solidFill>
              <a:latin typeface="+mn-ea"/>
            </a:endParaRPr>
          </a:p>
          <a:p>
            <a:pPr algn="l"/>
            <a:endParaRPr lang="zh-CN" altLang="en-US" sz="1400" b="1">
              <a:solidFill>
                <a:srgbClr val="FF0000"/>
              </a:solidFill>
              <a:latin typeface="+mn-ea"/>
            </a:endParaRPr>
          </a:p>
          <a:p>
            <a:pPr algn="l"/>
            <a:endParaRPr lang="zh-CN" altLang="en-US" sz="1400" b="1">
              <a:solidFill>
                <a:srgbClr val="FF0000"/>
              </a:solidFill>
              <a:latin typeface="+mn-ea"/>
            </a:endParaRPr>
          </a:p>
          <a:p>
            <a:pPr algn="l"/>
            <a:endParaRPr lang="zh-CN" altLang="en-US" sz="1400" b="1">
              <a:solidFill>
                <a:srgbClr val="FF0000"/>
              </a:solidFill>
              <a:latin typeface="+mn-ea"/>
            </a:endParaRPr>
          </a:p>
          <a:p>
            <a:pPr algn="l"/>
            <a:r>
              <a:rPr lang="en-US" altLang="zh-CN" sz="1400" b="1">
                <a:solidFill>
                  <a:srgbClr val="FF0000"/>
                </a:solidFill>
                <a:latin typeface="+mn-ea"/>
              </a:rPr>
              <a:t> </a:t>
            </a:r>
            <a:endParaRPr lang="en-US" altLang="zh-CN" sz="1400">
              <a:latin typeface="+mn-ea"/>
            </a:endParaRPr>
          </a:p>
          <a:p>
            <a:pPr algn="l"/>
            <a:endParaRPr lang="en-US" altLang="zh-CN" sz="1400">
              <a:latin typeface="+mn-ea"/>
            </a:endParaRPr>
          </a:p>
        </p:txBody>
      </p:sp>
      <p:sp>
        <p:nvSpPr>
          <p:cNvPr id="140" name="文本框 27"/>
          <p:cNvSpPr txBox="1"/>
          <p:nvPr/>
        </p:nvSpPr>
        <p:spPr>
          <a:xfrm>
            <a:off x="5286375" y="4361180"/>
            <a:ext cx="54394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Load the 1st blade from this gap,  and slide to motor side.</a:t>
            </a:r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pPr algn="l"/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  <a:p>
            <a:pPr algn="l"/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</a:rPr>
              <a:t>Then load the 2nd,3rd blade......until the 2nd-to last.</a:t>
            </a:r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141" name="直接连接符 28"/>
          <p:cNvCxnSpPr/>
          <p:nvPr/>
        </p:nvCxnSpPr>
        <p:spPr>
          <a:xfrm flipV="1">
            <a:off x="287020" y="643890"/>
            <a:ext cx="2756535" cy="12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接箭头连接符 5"/>
          <p:cNvCxnSpPr/>
          <p:nvPr/>
        </p:nvCxnSpPr>
        <p:spPr>
          <a:xfrm flipH="1" flipV="1">
            <a:off x="6239510" y="2637155"/>
            <a:ext cx="2808605" cy="1151890"/>
          </a:xfrm>
          <a:prstGeom prst="straightConnector1">
            <a:avLst/>
          </a:prstGeom>
          <a:ln>
            <a:tailEnd type="arrow" w="med" len="med"/>
          </a:ln>
        </p:spPr>
        <p:style>
          <a:lnRef idx="2">
            <a:schemeClr val="accent5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5" name="文本框 6"/>
          <p:cNvSpPr txBox="1"/>
          <p:nvPr/>
        </p:nvSpPr>
        <p:spPr>
          <a:xfrm>
            <a:off x="1981200" y="48545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150" name="文本框 3"/>
          <p:cNvSpPr txBox="1"/>
          <p:nvPr/>
        </p:nvSpPr>
        <p:spPr>
          <a:xfrm>
            <a:off x="9048115" y="2277110"/>
            <a:ext cx="875665" cy="38227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r>
              <a:rPr lang="en-US" altLang="zh-CN">
                <a:latin typeface="Calibri" panose="020F0502020204030204" charset="0"/>
              </a:rPr>
              <a:t>Step </a:t>
            </a:r>
            <a:r>
              <a:rPr lang="zh-CN" altLang="en-US">
                <a:latin typeface="Calibri" panose="020F0502020204030204" charset="0"/>
              </a:rPr>
              <a:t>①</a:t>
            </a:r>
            <a:endParaRPr lang="zh-CN" altLang="en-US">
              <a:latin typeface="Calibri" panose="020F0502020204030204" charset="0"/>
            </a:endParaRPr>
          </a:p>
        </p:txBody>
      </p:sp>
      <p:sp>
        <p:nvSpPr>
          <p:cNvPr id="151" name="文本框 12"/>
          <p:cNvSpPr txBox="1"/>
          <p:nvPr/>
        </p:nvSpPr>
        <p:spPr>
          <a:xfrm>
            <a:off x="6743700" y="3213100"/>
            <a:ext cx="87566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>
                <a:latin typeface="Calibri" panose="020F0502020204030204" charset="0"/>
              </a:rPr>
              <a:t>Step ②</a:t>
            </a:r>
            <a:endParaRPr lang="en-US" altLang="zh-CN">
              <a:latin typeface="Calibri" panose="020F05020202040302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65" y="2204720"/>
            <a:ext cx="4130675" cy="14960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51180" y="3717290"/>
            <a:ext cx="345694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sym typeface="+mn-ea"/>
              </a:rPr>
              <a:t>Note!</a:t>
            </a:r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  <a:sym typeface="+mn-ea"/>
            </a:endParaRPr>
          </a:p>
          <a:p>
            <a:pPr algn="l"/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  <a:sym typeface="+mn-ea"/>
            </a:endParaRPr>
          </a:p>
          <a:p>
            <a:pPr algn="l"/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sym typeface="+mn-ea"/>
              </a:rPr>
              <a:t>Make sure you find out the 1st blade .</a:t>
            </a:r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  <a:sym typeface="+mn-ea"/>
            </a:endParaRPr>
          </a:p>
          <a:p>
            <a:pPr algn="l"/>
            <a:r>
              <a:rPr lang="en-US" altLang="zh-CN" sz="140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sym typeface="+mn-ea"/>
              </a:rPr>
              <a:t>It is different from other Blades. </a:t>
            </a:r>
            <a:endParaRPr lang="en-US" altLang="zh-CN" sz="1400">
              <a:solidFill>
                <a:schemeClr val="accent1">
                  <a:lumMod val="50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58845" y="2436495"/>
            <a:ext cx="1069340" cy="38354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1st blade</a:t>
            </a:r>
            <a:endParaRPr lang="en-US" altLang="zh-CN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70025" y="2132965"/>
            <a:ext cx="1069340" cy="38354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en-US" altLang="zh-CN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other blades</a:t>
            </a:r>
            <a:endParaRPr lang="en-US" altLang="zh-CN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48.7,&quot;left&quot;:286.5,&quot;top&quot;:201,&quot;width&quot;:97.4}"/>
</p:tagLst>
</file>

<file path=ppt/tags/tag10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1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2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3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4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5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6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7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8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19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2.xml><?xml version="1.0" encoding="utf-8"?>
<p:tagLst xmlns:p="http://schemas.openxmlformats.org/presentationml/2006/main">
  <p:tag name="TABLE_ENDDRAG_ORIGIN_RECT" val="902*492"/>
  <p:tag name="TABLE_ENDDRAG_RECT" val="20*5*902*492"/>
</p:tagLst>
</file>

<file path=ppt/tags/tag20.xml><?xml version="1.0" encoding="utf-8"?>
<p:tagLst xmlns:p="http://schemas.openxmlformats.org/presentationml/2006/main">
  <p:tag name="KSO_WM_DIAGRAM_VIRTUALLY_FRAME" val="{&quot;height&quot;:254.2,&quot;left&quot;:142.15,&quot;top&quot;:49.95,&quot;width&quot;:451.1}"/>
</p:tagLst>
</file>

<file path=ppt/tags/tag21.xml><?xml version="1.0" encoding="utf-8"?>
<p:tagLst xmlns:p="http://schemas.openxmlformats.org/presentationml/2006/main">
  <p:tag name="KSO_WM_DIAGRAM_VIRTUALLY_FRAME" val="{&quot;height&quot;:254.2,&quot;left&quot;:142.15,&quot;top&quot;:49.95,&quot;width&quot;:451.1}"/>
</p:tagLst>
</file>

<file path=ppt/tags/tag22.xml><?xml version="1.0" encoding="utf-8"?>
<p:tagLst xmlns:p="http://schemas.openxmlformats.org/presentationml/2006/main">
  <p:tag name="KSO_WM_DIAGRAM_VIRTUALLY_FRAME" val="{&quot;height&quot;:254.2,&quot;left&quot;:142.15,&quot;top&quot;:49.95,&quot;width&quot;:451.1}"/>
</p:tagLst>
</file>

<file path=ppt/tags/tag23.xml><?xml version="1.0" encoding="utf-8"?>
<p:tagLst xmlns:p="http://schemas.openxmlformats.org/presentationml/2006/main">
  <p:tag name="KSO_WM_DIAGRAM_VIRTUALLY_FRAME" val="{&quot;height&quot;:254.2,&quot;left&quot;:142.15,&quot;top&quot;:49.95,&quot;width&quot;:451.1}"/>
</p:tagLst>
</file>

<file path=ppt/tags/tag24.xml><?xml version="1.0" encoding="utf-8"?>
<p:tagLst xmlns:p="http://schemas.openxmlformats.org/presentationml/2006/main">
  <p:tag name="KSO_WM_DIAGRAM_VIRTUALLY_FRAME" val="{&quot;height&quot;:254.2,&quot;left&quot;:142.15,&quot;top&quot;:49.95,&quot;width&quot;:451.1}"/>
</p:tagLst>
</file>

<file path=ppt/tags/tag3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4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5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6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7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8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ags/tag9.xml><?xml version="1.0" encoding="utf-8"?>
<p:tagLst xmlns:p="http://schemas.openxmlformats.org/presentationml/2006/main">
  <p:tag name="KSO_WM_DIAGRAM_VIRTUALLY_FRAME" val="{&quot;height&quot;:419.6,&quot;left&quot;:298.55,&quot;top&quot;:79.4,&quot;width&quot;:537.9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5058</Words>
  <Application>WPS 演示</Application>
  <PresentationFormat/>
  <Paragraphs>351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Original Garamond Std Italic</vt:lpstr>
      <vt:lpstr>Wonder Arial</vt:lpstr>
      <vt:lpstr>微软雅黑 Light</vt:lpstr>
      <vt:lpstr>Arial Narrow</vt:lpstr>
      <vt:lpstr>Calibri</vt:lpstr>
      <vt:lpstr>Arial</vt:lpstr>
      <vt:lpstr>微软雅黑</vt:lpstr>
      <vt:lpstr>Arial Unicode MS</vt:lpstr>
      <vt:lpstr>WPS</vt:lpstr>
      <vt:lpstr>      2-Pillar  Wall Mounted Pergola              Retractable     Pergola            Installation  Manual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4-Pillar  Standing Pergola              Retractable     Pergola            Installation  Manual </dc:title>
  <dc:creator/>
  <cp:lastModifiedBy>mi ni</cp:lastModifiedBy>
  <cp:revision>31</cp:revision>
  <dcterms:created xsi:type="dcterms:W3CDTF">2025-11-20T08:44:00Z</dcterms:created>
  <dcterms:modified xsi:type="dcterms:W3CDTF">2026-07-22T08:23:03Z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64024C7E53AC4C2A80AFF96788935211_13</vt:lpwstr>
  </property>
  <property fmtid="{D5CDD505-2E9C-101B-9397-08002B2CF9AE}" pid="3" name="KSOProductBuildVer">
    <vt:lpwstr>2052-12.1.0.24657</vt:lpwstr>
  </property>
</Properties>
</file>